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ink/ink1.xml" ContentType="application/inkml+xml"/>
  <Override PartName="/ppt/ink/ink2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0" r:id="rId2"/>
    <p:sldId id="276" r:id="rId3"/>
    <p:sldId id="278" r:id="rId4"/>
    <p:sldId id="298" r:id="rId5"/>
    <p:sldId id="300" r:id="rId6"/>
    <p:sldId id="299" r:id="rId7"/>
    <p:sldId id="292" r:id="rId8"/>
    <p:sldId id="279" r:id="rId9"/>
    <p:sldId id="280" r:id="rId10"/>
    <p:sldId id="283" r:id="rId11"/>
    <p:sldId id="281" r:id="rId12"/>
    <p:sldId id="284" r:id="rId13"/>
    <p:sldId id="286" r:id="rId14"/>
    <p:sldId id="282" r:id="rId15"/>
    <p:sldId id="287" r:id="rId16"/>
    <p:sldId id="293" r:id="rId17"/>
    <p:sldId id="294" r:id="rId18"/>
    <p:sldId id="295" r:id="rId19"/>
    <p:sldId id="296" r:id="rId20"/>
    <p:sldId id="288" r:id="rId21"/>
    <p:sldId id="290" r:id="rId22"/>
    <p:sldId id="289" r:id="rId23"/>
    <p:sldId id="291" r:id="rId2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FFC000"/>
    <a:srgbClr val="090604"/>
    <a:srgbClr val="E6E7E9"/>
    <a:srgbClr val="C63A02"/>
    <a:srgbClr val="FD4D07"/>
    <a:srgbClr val="00CC99"/>
    <a:srgbClr val="00926C"/>
    <a:srgbClr val="DB6207"/>
    <a:srgbClr val="255F4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556" autoAdjust="0"/>
  </p:normalViewPr>
  <p:slideViewPr>
    <p:cSldViewPr snapToGrid="0" showGuides="1">
      <p:cViewPr varScale="1">
        <p:scale>
          <a:sx n="69" d="100"/>
          <a:sy n="69" d="100"/>
        </p:scale>
        <p:origin x="-570" y="-10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27"/>
    </p:cViewPr>
  </p:sorterViewPr>
  <p:notesViewPr>
    <p:cSldViewPr snapToGrid="0">
      <p:cViewPr varScale="1">
        <p:scale>
          <a:sx n="86" d="100"/>
          <a:sy n="86" d="100"/>
        </p:scale>
        <p:origin x="2045" y="4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9B78F-3FDD-4598-8464-9BD1B36F0708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E0446-D662-4F77-9511-81219496EF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5202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7-04-27T14:09:02.495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Group>
    <inkml:annotationXML>
      <emma:emma xmlns:emma="http://www.w3.org/2003/04/emma" version="1.0">
        <emma:interpretation id="{52C819F2-2E2D-43E7-A8B8-D9F6AD6625C5}" emma:medium="tactile" emma:mode="ink">
          <msink:context xmlns:msink="http://schemas.microsoft.com/ink/2010/main" type="writingRegion" rotatedBoundingBox="8771,2828 8786,2828 8786,2843 8771,2843"/>
        </emma:interpretation>
      </emma:emma>
    </inkml:annotationXML>
    <inkml:traceGroup>
      <inkml:annotationXML>
        <emma:emma xmlns:emma="http://www.w3.org/2003/04/emma" version="1.0">
          <emma:interpretation id="{CF0FD094-A65D-4086-857F-FB4EC9F1C2B9}" emma:medium="tactile" emma:mode="ink">
            <msink:context xmlns:msink="http://schemas.microsoft.com/ink/2010/main" type="paragraph" rotatedBoundingBox="8771,2828 8786,2828 8786,2843 8771,28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FCCCD2-B990-4B34-BB55-5DFD035E44D2}" emma:medium="tactile" emma:mode="ink">
              <msink:context xmlns:msink="http://schemas.microsoft.com/ink/2010/main" type="line" rotatedBoundingBox="8771,2828 8786,2828 8786,2843 8771,2843"/>
            </emma:interpretation>
          </emma:emma>
        </inkml:annotationXML>
        <inkml:traceGroup>
          <inkml:annotationXML>
            <emma:emma xmlns:emma="http://www.w3.org/2003/04/emma" version="1.0">
              <emma:interpretation id="{49DCA4DB-38C9-4F09-834E-DEBB4C299CC6}" emma:medium="tactile" emma:mode="ink">
                <msink:context xmlns:msink="http://schemas.microsoft.com/ink/2010/main" type="inkWord" rotatedBoundingBox="8771,2828 8786,2828 8786,2843 8771,2843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7-04-27T14:09:02.495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7-04-27T14:09:02.495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DF826C-5E89-461B-953F-168A2432B162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3A2B41-C464-4329-B8FA-45F367B2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532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7544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610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276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9074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1466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356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7096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099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BB70A-6809-4650-BC3B-FFB8A88B079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431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BB70A-6809-4650-BC3B-FFB8A88B079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7312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BB70A-6809-4650-BC3B-FFB8A88B079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171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209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749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A2B41-C464-4329-B8FA-45F367B25BD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67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906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263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510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082636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966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749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569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677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660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864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035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31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12023-22FC-493D-94DD-A5BB7607CA2F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8168D-7A0F-46BE-9AD2-2F4C00C8C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047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 bwMode="ltGray">
          <a:xfrm>
            <a:off x="-8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 bwMode="ltGray">
          <a:xfrm>
            <a:off x="5179629" y="-279534"/>
            <a:ext cx="4044246" cy="4044246"/>
          </a:xfrm>
          <a:prstGeom prst="ellipse">
            <a:avLst/>
          </a:prstGeom>
          <a:solidFill>
            <a:schemeClr val="tx1"/>
          </a:solidFill>
          <a:ln w="127000" cap="sq" cmpd="thinThick"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 bwMode="ltGray">
          <a:xfrm>
            <a:off x="602147" y="0"/>
            <a:ext cx="6798078" cy="6227964"/>
          </a:xfrm>
          <a:custGeom>
            <a:avLst/>
            <a:gdLst>
              <a:gd name="connsiteX0" fmla="*/ 1515705 w 6798078"/>
              <a:gd name="connsiteY0" fmla="*/ 0 h 6227964"/>
              <a:gd name="connsiteX1" fmla="*/ 5282374 w 6798078"/>
              <a:gd name="connsiteY1" fmla="*/ 0 h 6227964"/>
              <a:gd name="connsiteX2" fmla="*/ 5299474 w 6798078"/>
              <a:gd name="connsiteY2" fmla="*/ 10389 h 6227964"/>
              <a:gd name="connsiteX3" fmla="*/ 6798078 w 6798078"/>
              <a:gd name="connsiteY3" fmla="*/ 2828925 h 6227964"/>
              <a:gd name="connsiteX4" fmla="*/ 3399039 w 6798078"/>
              <a:gd name="connsiteY4" fmla="*/ 6227964 h 6227964"/>
              <a:gd name="connsiteX5" fmla="*/ 0 w 6798078"/>
              <a:gd name="connsiteY5" fmla="*/ 2828925 h 6227964"/>
              <a:gd name="connsiteX6" fmla="*/ 1498604 w 6798078"/>
              <a:gd name="connsiteY6" fmla="*/ 10389 h 62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8078" h="6227964">
                <a:moveTo>
                  <a:pt x="1515705" y="0"/>
                </a:moveTo>
                <a:lnTo>
                  <a:pt x="5282374" y="0"/>
                </a:lnTo>
                <a:lnTo>
                  <a:pt x="5299474" y="10389"/>
                </a:lnTo>
                <a:cubicBezTo>
                  <a:pt x="6203624" y="621221"/>
                  <a:pt x="6798078" y="1655652"/>
                  <a:pt x="6798078" y="2828925"/>
                </a:cubicBezTo>
                <a:cubicBezTo>
                  <a:pt x="6798078" y="4706162"/>
                  <a:pt x="5276276" y="6227964"/>
                  <a:pt x="3399039" y="6227964"/>
                </a:cubicBezTo>
                <a:cubicBezTo>
                  <a:pt x="1521802" y="6227964"/>
                  <a:pt x="0" y="4706162"/>
                  <a:pt x="0" y="2828925"/>
                </a:cubicBezTo>
                <a:cubicBezTo>
                  <a:pt x="0" y="1655652"/>
                  <a:pt x="594454" y="621221"/>
                  <a:pt x="1498604" y="10389"/>
                </a:cubicBezTo>
                <a:close/>
              </a:path>
            </a:pathLst>
          </a:custGeom>
          <a:solidFill>
            <a:schemeClr val="tx1"/>
          </a:solidFill>
          <a:ln w="127000" cap="sq" cmpd="thinThick"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139804" y="3841756"/>
            <a:ext cx="4867131" cy="13295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LEADERSHIP </a:t>
            </a:r>
            <a:b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</a:b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IS DEAD</a:t>
            </a:r>
          </a:p>
        </p:txBody>
      </p:sp>
      <p:sp>
        <p:nvSpPr>
          <p:cNvPr id="47" name="Parallelogram 46"/>
          <p:cNvSpPr/>
          <p:nvPr/>
        </p:nvSpPr>
        <p:spPr>
          <a:xfrm>
            <a:off x="13439775" y="-628650"/>
            <a:ext cx="1828799" cy="6915150"/>
          </a:xfrm>
          <a:prstGeom prst="parallelogram">
            <a:avLst>
              <a:gd name="adj" fmla="val 95565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 bwMode="ltGray">
          <a:xfrm>
            <a:off x="5307401" y="2026650"/>
            <a:ext cx="2805240" cy="2805240"/>
          </a:xfrm>
          <a:prstGeom prst="ellipse">
            <a:avLst/>
          </a:prstGeom>
          <a:solidFill>
            <a:schemeClr val="tx1"/>
          </a:solidFill>
          <a:ln w="127000" cap="sq" cmpd="thinThick"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/>
          <a:srcRect l="14606" t="-21894" r="16483" b="13471"/>
          <a:stretch/>
        </p:blipFill>
        <p:spPr>
          <a:xfrm>
            <a:off x="296123" y="-1543050"/>
            <a:ext cx="6761856" cy="7075010"/>
          </a:xfrm>
          <a:custGeom>
            <a:avLst/>
            <a:gdLst>
              <a:gd name="connsiteX0" fmla="*/ 589276 w 6761856"/>
              <a:gd name="connsiteY0" fmla="*/ 1543049 h 7075010"/>
              <a:gd name="connsiteX1" fmla="*/ 6172581 w 6761856"/>
              <a:gd name="connsiteY1" fmla="*/ 1543049 h 7075010"/>
              <a:gd name="connsiteX2" fmla="*/ 6184447 w 6761856"/>
              <a:gd name="connsiteY2" fmla="*/ 1559652 h 7075010"/>
              <a:gd name="connsiteX3" fmla="*/ 6761856 w 6761856"/>
              <a:gd name="connsiteY3" fmla="*/ 3537505 h 7075010"/>
              <a:gd name="connsiteX4" fmla="*/ 3380928 w 6761856"/>
              <a:gd name="connsiteY4" fmla="*/ 7075010 h 7075010"/>
              <a:gd name="connsiteX5" fmla="*/ 0 w 6761856"/>
              <a:gd name="connsiteY5" fmla="*/ 3537505 h 7075010"/>
              <a:gd name="connsiteX6" fmla="*/ 577410 w 6761856"/>
              <a:gd name="connsiteY6" fmla="*/ 1559652 h 7075010"/>
              <a:gd name="connsiteX7" fmla="*/ 3380928 w 6761856"/>
              <a:gd name="connsiteY7" fmla="*/ 0 h 7075010"/>
              <a:gd name="connsiteX8" fmla="*/ 4696938 w 6761856"/>
              <a:gd name="connsiteY8" fmla="*/ 277995 h 7075010"/>
              <a:gd name="connsiteX9" fmla="*/ 4793876 w 6761856"/>
              <a:gd name="connsiteY9" fmla="*/ 323849 h 7075010"/>
              <a:gd name="connsiteX10" fmla="*/ 1967981 w 6761856"/>
              <a:gd name="connsiteY10" fmla="*/ 323849 h 7075010"/>
              <a:gd name="connsiteX11" fmla="*/ 2064918 w 6761856"/>
              <a:gd name="connsiteY11" fmla="*/ 277995 h 7075010"/>
              <a:gd name="connsiteX12" fmla="*/ 3380928 w 6761856"/>
              <a:gd name="connsiteY12" fmla="*/ 0 h 707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61856" h="7075010">
                <a:moveTo>
                  <a:pt x="589276" y="1543049"/>
                </a:moveTo>
                <a:lnTo>
                  <a:pt x="6172581" y="1543049"/>
                </a:lnTo>
                <a:lnTo>
                  <a:pt x="6184447" y="1559652"/>
                </a:lnTo>
                <a:cubicBezTo>
                  <a:pt x="6548993" y="2124242"/>
                  <a:pt x="6761856" y="2804864"/>
                  <a:pt x="6761856" y="3537505"/>
                </a:cubicBezTo>
                <a:cubicBezTo>
                  <a:pt x="6761856" y="5491215"/>
                  <a:pt x="5248163" y="7075010"/>
                  <a:pt x="3380928" y="7075010"/>
                </a:cubicBezTo>
                <a:cubicBezTo>
                  <a:pt x="1513693" y="7075010"/>
                  <a:pt x="0" y="5491215"/>
                  <a:pt x="0" y="3537505"/>
                </a:cubicBezTo>
                <a:cubicBezTo>
                  <a:pt x="0" y="2804864"/>
                  <a:pt x="212863" y="2124242"/>
                  <a:pt x="577410" y="1559652"/>
                </a:cubicBezTo>
                <a:close/>
                <a:moveTo>
                  <a:pt x="3380928" y="0"/>
                </a:moveTo>
                <a:cubicBezTo>
                  <a:pt x="3847737" y="0"/>
                  <a:pt x="4292449" y="98987"/>
                  <a:pt x="4696938" y="277995"/>
                </a:cubicBezTo>
                <a:lnTo>
                  <a:pt x="4793876" y="323849"/>
                </a:lnTo>
                <a:lnTo>
                  <a:pt x="1967981" y="323849"/>
                </a:lnTo>
                <a:lnTo>
                  <a:pt x="2064918" y="277995"/>
                </a:lnTo>
                <a:cubicBezTo>
                  <a:pt x="2469407" y="98987"/>
                  <a:pt x="2914120" y="0"/>
                  <a:pt x="3380928" y="0"/>
                </a:cubicBezTo>
                <a:close/>
              </a:path>
            </a:pathLst>
          </a:custGeom>
        </p:spPr>
      </p:pic>
      <p:sp>
        <p:nvSpPr>
          <p:cNvPr id="21" name="Freeform 20"/>
          <p:cNvSpPr/>
          <p:nvPr/>
        </p:nvSpPr>
        <p:spPr bwMode="ltGray">
          <a:xfrm>
            <a:off x="195410" y="0"/>
            <a:ext cx="6905628" cy="5549933"/>
          </a:xfrm>
          <a:custGeom>
            <a:avLst/>
            <a:gdLst>
              <a:gd name="connsiteX0" fmla="*/ 614922 w 6905628"/>
              <a:gd name="connsiteY0" fmla="*/ 0 h 5549933"/>
              <a:gd name="connsiteX1" fmla="*/ 733133 w 6905628"/>
              <a:gd name="connsiteY1" fmla="*/ 0 h 5549933"/>
              <a:gd name="connsiteX2" fmla="*/ 668938 w 6905628"/>
              <a:gd name="connsiteY2" fmla="*/ 88012 h 5549933"/>
              <a:gd name="connsiteX3" fmla="*/ 95574 w 6905628"/>
              <a:gd name="connsiteY3" fmla="*/ 2012428 h 5549933"/>
              <a:gd name="connsiteX4" fmla="*/ 3452814 w 6905628"/>
              <a:gd name="connsiteY4" fmla="*/ 5454359 h 5549933"/>
              <a:gd name="connsiteX5" fmla="*/ 6810054 w 6905628"/>
              <a:gd name="connsiteY5" fmla="*/ 2012428 h 5549933"/>
              <a:gd name="connsiteX6" fmla="*/ 6236690 w 6905628"/>
              <a:gd name="connsiteY6" fmla="*/ 88012 h 5549933"/>
              <a:gd name="connsiteX7" fmla="*/ 6172496 w 6905628"/>
              <a:gd name="connsiteY7" fmla="*/ 0 h 5549933"/>
              <a:gd name="connsiteX8" fmla="*/ 6290706 w 6905628"/>
              <a:gd name="connsiteY8" fmla="*/ 0 h 5549933"/>
              <a:gd name="connsiteX9" fmla="*/ 6315942 w 6905628"/>
              <a:gd name="connsiteY9" fmla="*/ 34575 h 5549933"/>
              <a:gd name="connsiteX10" fmla="*/ 6905628 w 6905628"/>
              <a:gd name="connsiteY10" fmla="*/ 2012428 h 5549933"/>
              <a:gd name="connsiteX11" fmla="*/ 3452814 w 6905628"/>
              <a:gd name="connsiteY11" fmla="*/ 5549933 h 5549933"/>
              <a:gd name="connsiteX12" fmla="*/ 0 w 6905628"/>
              <a:gd name="connsiteY12" fmla="*/ 2012428 h 5549933"/>
              <a:gd name="connsiteX13" fmla="*/ 589686 w 6905628"/>
              <a:gd name="connsiteY13" fmla="*/ 34575 h 554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05628" h="5549933">
                <a:moveTo>
                  <a:pt x="614922" y="0"/>
                </a:moveTo>
                <a:lnTo>
                  <a:pt x="733133" y="0"/>
                </a:lnTo>
                <a:lnTo>
                  <a:pt x="668938" y="88012"/>
                </a:lnTo>
                <a:cubicBezTo>
                  <a:pt x="306946" y="637348"/>
                  <a:pt x="95574" y="1299581"/>
                  <a:pt x="95574" y="2012428"/>
                </a:cubicBezTo>
                <a:cubicBezTo>
                  <a:pt x="95574" y="3913354"/>
                  <a:pt x="1598662" y="5454359"/>
                  <a:pt x="3452814" y="5454359"/>
                </a:cubicBezTo>
                <a:cubicBezTo>
                  <a:pt x="5306966" y="5454359"/>
                  <a:pt x="6810054" y="3913354"/>
                  <a:pt x="6810054" y="2012428"/>
                </a:cubicBezTo>
                <a:cubicBezTo>
                  <a:pt x="6810054" y="1299581"/>
                  <a:pt x="6598683" y="637348"/>
                  <a:pt x="6236690" y="88012"/>
                </a:cubicBezTo>
                <a:lnTo>
                  <a:pt x="6172496" y="0"/>
                </a:lnTo>
                <a:lnTo>
                  <a:pt x="6290706" y="0"/>
                </a:lnTo>
                <a:lnTo>
                  <a:pt x="6315942" y="34575"/>
                </a:lnTo>
                <a:cubicBezTo>
                  <a:pt x="6688239" y="599165"/>
                  <a:pt x="6905628" y="1279787"/>
                  <a:pt x="6905628" y="2012428"/>
                </a:cubicBezTo>
                <a:cubicBezTo>
                  <a:pt x="6905628" y="3966138"/>
                  <a:pt x="5359751" y="5549933"/>
                  <a:pt x="3452814" y="5549933"/>
                </a:cubicBezTo>
                <a:cubicBezTo>
                  <a:pt x="1545877" y="5549933"/>
                  <a:pt x="0" y="3966138"/>
                  <a:pt x="0" y="2012428"/>
                </a:cubicBezTo>
                <a:cubicBezTo>
                  <a:pt x="0" y="1279787"/>
                  <a:pt x="217389" y="599165"/>
                  <a:pt x="589686" y="34575"/>
                </a:cubicBezTo>
                <a:close/>
              </a:path>
            </a:pathLst>
          </a:cu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/>
          <a:srcRect l="74364" t="46684" r="13163" b="33690"/>
          <a:stretch/>
        </p:blipFill>
        <p:spPr>
          <a:xfrm>
            <a:off x="6128557" y="2931905"/>
            <a:ext cx="1223946" cy="1280629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/>
          <a:srcRect l="69602" t="4958" r="1922" b="50239"/>
          <a:stretch/>
        </p:blipFill>
        <p:spPr>
          <a:xfrm>
            <a:off x="5661292" y="209191"/>
            <a:ext cx="2794145" cy="2923546"/>
          </a:xfrm>
          <a:prstGeom prst="ellipse">
            <a:avLst/>
          </a:prstGeom>
          <a:ln w="38100">
            <a:solidFill>
              <a:schemeClr val="accent4"/>
            </a:solidFill>
          </a:ln>
        </p:spPr>
      </p:pic>
      <p:sp>
        <p:nvSpPr>
          <p:cNvPr id="49" name="Donut 48"/>
          <p:cNvSpPr/>
          <p:nvPr/>
        </p:nvSpPr>
        <p:spPr bwMode="ltGray">
          <a:xfrm>
            <a:off x="7460333" y="3115512"/>
            <a:ext cx="298034" cy="298034"/>
          </a:xfrm>
          <a:prstGeom prst="donut">
            <a:avLst>
              <a:gd name="adj" fmla="val 15352"/>
            </a:avLst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Donut 55"/>
          <p:cNvSpPr/>
          <p:nvPr/>
        </p:nvSpPr>
        <p:spPr bwMode="ltGray">
          <a:xfrm>
            <a:off x="7460333" y="3423202"/>
            <a:ext cx="114201" cy="114201"/>
          </a:xfrm>
          <a:prstGeom prst="donut">
            <a:avLst/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7525244" y="3822461"/>
            <a:ext cx="4066461" cy="1311514"/>
            <a:chOff x="8377505" y="3822461"/>
            <a:chExt cx="2755983" cy="1311514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8377505" y="3822461"/>
              <a:ext cx="275598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377505" y="5133975"/>
              <a:ext cx="275598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 txBox="1">
            <a:spLocks/>
          </p:cNvSpPr>
          <p:nvPr/>
        </p:nvSpPr>
        <p:spPr>
          <a:xfrm>
            <a:off x="7096269" y="5263369"/>
            <a:ext cx="4867131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C0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YOUR INFLUENCE IS NOT</a:t>
            </a:r>
          </a:p>
        </p:txBody>
      </p:sp>
      <p:sp>
        <p:nvSpPr>
          <p:cNvPr id="67" name="Rectangle 66"/>
          <p:cNvSpPr/>
          <p:nvPr/>
        </p:nvSpPr>
        <p:spPr bwMode="ltGray">
          <a:xfrm>
            <a:off x="12001690" y="3842228"/>
            <a:ext cx="190310" cy="1707704"/>
          </a:xfrm>
          <a:prstGeom prst="rect">
            <a:avLst/>
          </a:prstGeom>
          <a:solidFill>
            <a:srgbClr val="FFC000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223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0" y="55719"/>
            <a:ext cx="5791200" cy="6774180"/>
          </a:xfrm>
          <a:prstGeom prst="rect">
            <a:avLst/>
          </a:prstGeom>
        </p:spPr>
      </p:pic>
      <p:sp>
        <p:nvSpPr>
          <p:cNvPr id="72" name="Title 12"/>
          <p:cNvSpPr>
            <a:spLocks noGrp="1"/>
          </p:cNvSpPr>
          <p:nvPr>
            <p:ph type="title"/>
          </p:nvPr>
        </p:nvSpPr>
        <p:spPr>
          <a:xfrm>
            <a:off x="6250743" y="586202"/>
            <a:ext cx="5274507" cy="997196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UNDERSTAND </a:t>
            </a:r>
            <a:b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</a:br>
            <a: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YOUR BUSINESS? </a:t>
            </a:r>
          </a:p>
        </p:txBody>
      </p:sp>
      <p:sp>
        <p:nvSpPr>
          <p:cNvPr id="30" name="Donut 29"/>
          <p:cNvSpPr/>
          <p:nvPr/>
        </p:nvSpPr>
        <p:spPr bwMode="ltGray">
          <a:xfrm>
            <a:off x="5471733" y="782458"/>
            <a:ext cx="604684" cy="604684"/>
          </a:xfrm>
          <a:prstGeom prst="donut">
            <a:avLst>
              <a:gd name="adj" fmla="val 8151"/>
            </a:avLst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6781" y="81087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  <a:cs typeface="+mj-cs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 bwMode="ltGray">
          <a:xfrm>
            <a:off x="4286250" y="171450"/>
            <a:ext cx="704850" cy="534808"/>
          </a:xfrm>
          <a:prstGeom prst="rect">
            <a:avLst/>
          </a:prstGeom>
          <a:solidFill>
            <a:schemeClr val="bg1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4572000" y="6382135"/>
            <a:ext cx="740920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 bwMode="ltGray">
          <a:xfrm>
            <a:off x="0" y="-1431"/>
            <a:ext cx="5918509" cy="6868723"/>
          </a:xfrm>
          <a:custGeom>
            <a:avLst/>
            <a:gdLst>
              <a:gd name="connsiteX0" fmla="*/ 2454115 w 6032180"/>
              <a:gd name="connsiteY0" fmla="*/ 0 h 7000644"/>
              <a:gd name="connsiteX1" fmla="*/ 6032180 w 6032180"/>
              <a:gd name="connsiteY1" fmla="*/ 3500322 h 7000644"/>
              <a:gd name="connsiteX2" fmla="*/ 2454115 w 6032180"/>
              <a:gd name="connsiteY2" fmla="*/ 7000644 h 7000644"/>
              <a:gd name="connsiteX3" fmla="*/ 178133 w 6032180"/>
              <a:gd name="connsiteY3" fmla="*/ 6201341 h 7000644"/>
              <a:gd name="connsiteX4" fmla="*/ 0 w 6032180"/>
              <a:gd name="connsiteY4" fmla="*/ 6042960 h 7000644"/>
              <a:gd name="connsiteX5" fmla="*/ 0 w 6032180"/>
              <a:gd name="connsiteY5" fmla="*/ 5795660 h 7000644"/>
              <a:gd name="connsiteX6" fmla="*/ 50024 w 6032180"/>
              <a:gd name="connsiteY6" fmla="*/ 5849441 h 7000644"/>
              <a:gd name="connsiteX7" fmla="*/ 2454115 w 6032180"/>
              <a:gd name="connsiteY7" fmla="*/ 6822477 h 7000644"/>
              <a:gd name="connsiteX8" fmla="*/ 5854014 w 6032180"/>
              <a:gd name="connsiteY8" fmla="*/ 3500322 h 7000644"/>
              <a:gd name="connsiteX9" fmla="*/ 2454115 w 6032180"/>
              <a:gd name="connsiteY9" fmla="*/ 178167 h 7000644"/>
              <a:gd name="connsiteX10" fmla="*/ 50024 w 6032180"/>
              <a:gd name="connsiteY10" fmla="*/ 1151204 h 7000644"/>
              <a:gd name="connsiteX11" fmla="*/ 0 w 6032180"/>
              <a:gd name="connsiteY11" fmla="*/ 1204985 h 7000644"/>
              <a:gd name="connsiteX12" fmla="*/ 0 w 6032180"/>
              <a:gd name="connsiteY12" fmla="*/ 957685 h 7000644"/>
              <a:gd name="connsiteX13" fmla="*/ 178133 w 6032180"/>
              <a:gd name="connsiteY13" fmla="*/ 799304 h 7000644"/>
              <a:gd name="connsiteX14" fmla="*/ 2454115 w 6032180"/>
              <a:gd name="connsiteY14" fmla="*/ 0 h 700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32180" h="7000644">
                <a:moveTo>
                  <a:pt x="2454115" y="0"/>
                </a:moveTo>
                <a:cubicBezTo>
                  <a:pt x="4430226" y="0"/>
                  <a:pt x="6032180" y="1567148"/>
                  <a:pt x="6032180" y="3500322"/>
                </a:cubicBezTo>
                <a:cubicBezTo>
                  <a:pt x="6032180" y="5433496"/>
                  <a:pt x="4430226" y="7000644"/>
                  <a:pt x="2454115" y="7000644"/>
                </a:cubicBezTo>
                <a:cubicBezTo>
                  <a:pt x="1589567" y="7000644"/>
                  <a:pt x="796634" y="6700682"/>
                  <a:pt x="178133" y="6201341"/>
                </a:cubicBezTo>
                <a:lnTo>
                  <a:pt x="0" y="6042960"/>
                </a:lnTo>
                <a:lnTo>
                  <a:pt x="0" y="5795660"/>
                </a:lnTo>
                <a:lnTo>
                  <a:pt x="50024" y="5849441"/>
                </a:lnTo>
                <a:cubicBezTo>
                  <a:pt x="665284" y="6450632"/>
                  <a:pt x="1515259" y="6822477"/>
                  <a:pt x="2454115" y="6822477"/>
                </a:cubicBezTo>
                <a:cubicBezTo>
                  <a:pt x="4331827" y="6822477"/>
                  <a:pt x="5854014" y="5335098"/>
                  <a:pt x="5854014" y="3500322"/>
                </a:cubicBezTo>
                <a:cubicBezTo>
                  <a:pt x="5854014" y="1665546"/>
                  <a:pt x="4331827" y="178167"/>
                  <a:pt x="2454115" y="178167"/>
                </a:cubicBezTo>
                <a:cubicBezTo>
                  <a:pt x="1515259" y="178167"/>
                  <a:pt x="665284" y="550012"/>
                  <a:pt x="50024" y="1151204"/>
                </a:cubicBezTo>
                <a:lnTo>
                  <a:pt x="0" y="1204985"/>
                </a:lnTo>
                <a:lnTo>
                  <a:pt x="0" y="957685"/>
                </a:lnTo>
                <a:lnTo>
                  <a:pt x="178133" y="799304"/>
                </a:lnTo>
                <a:cubicBezTo>
                  <a:pt x="796634" y="299962"/>
                  <a:pt x="1589567" y="0"/>
                  <a:pt x="2454115" y="0"/>
                </a:cubicBezTo>
                <a:close/>
              </a:path>
            </a:pathLst>
          </a:cu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964647" y="1829185"/>
            <a:ext cx="607370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326943" y="2070174"/>
            <a:ext cx="5070071" cy="1107996"/>
            <a:chOff x="6911135" y="2146374"/>
            <a:chExt cx="5070071" cy="1107996"/>
          </a:xfrm>
        </p:grpSpPr>
        <p:grpSp>
          <p:nvGrpSpPr>
            <p:cNvPr id="67" name="Group 66"/>
            <p:cNvGrpSpPr/>
            <p:nvPr/>
          </p:nvGrpSpPr>
          <p:grpSpPr>
            <a:xfrm>
              <a:off x="6911135" y="2146374"/>
              <a:ext cx="5070071" cy="1107996"/>
              <a:chOff x="5948565" y="3817457"/>
              <a:chExt cx="5070071" cy="1107996"/>
            </a:xfrm>
          </p:grpSpPr>
          <p:sp>
            <p:nvSpPr>
              <p:cNvPr id="68" name="Donut 67"/>
              <p:cNvSpPr/>
              <p:nvPr/>
            </p:nvSpPr>
            <p:spPr bwMode="ltGray">
              <a:xfrm>
                <a:off x="5948565" y="3942312"/>
                <a:ext cx="858288" cy="858288"/>
              </a:xfrm>
              <a:prstGeom prst="donut">
                <a:avLst>
                  <a:gd name="adj" fmla="val 3712"/>
                </a:avLst>
              </a:prstGeom>
              <a:solidFill>
                <a:srgbClr val="FFC0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069855" y="3817457"/>
                <a:ext cx="3948781" cy="110799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When was the last time </a:t>
                </a:r>
                <a:b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you took a day to work </a:t>
                </a:r>
                <a:b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 a different department. 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674" y="2398768"/>
              <a:ext cx="603209" cy="603209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6326943" y="3500403"/>
            <a:ext cx="5070071" cy="1107996"/>
            <a:chOff x="6911135" y="2146374"/>
            <a:chExt cx="5070071" cy="1107996"/>
          </a:xfrm>
        </p:grpSpPr>
        <p:grpSp>
          <p:nvGrpSpPr>
            <p:cNvPr id="73" name="Group 72"/>
            <p:cNvGrpSpPr/>
            <p:nvPr/>
          </p:nvGrpSpPr>
          <p:grpSpPr>
            <a:xfrm>
              <a:off x="6911135" y="2146374"/>
              <a:ext cx="5070071" cy="1107996"/>
              <a:chOff x="5948565" y="3817457"/>
              <a:chExt cx="5070071" cy="1107996"/>
            </a:xfrm>
          </p:grpSpPr>
          <p:sp>
            <p:nvSpPr>
              <p:cNvPr id="75" name="Donut 74"/>
              <p:cNvSpPr/>
              <p:nvPr/>
            </p:nvSpPr>
            <p:spPr bwMode="ltGray">
              <a:xfrm>
                <a:off x="5948565" y="3942312"/>
                <a:ext cx="858288" cy="858288"/>
              </a:xfrm>
              <a:prstGeom prst="donut">
                <a:avLst>
                  <a:gd name="adj" fmla="val 3712"/>
                </a:avLst>
              </a:prstGeom>
              <a:solidFill>
                <a:srgbClr val="FFC0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069855" y="3817457"/>
                <a:ext cx="3948781" cy="110799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When was the last time you took someone outside your department to lunch? </a:t>
                </a:r>
              </a:p>
            </p:txBody>
          </p:sp>
        </p:grp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674" y="2398768"/>
              <a:ext cx="603209" cy="603209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6326943" y="4930631"/>
            <a:ext cx="5070071" cy="1169310"/>
            <a:chOff x="6911135" y="2271229"/>
            <a:chExt cx="5070071" cy="1169310"/>
          </a:xfrm>
        </p:grpSpPr>
        <p:grpSp>
          <p:nvGrpSpPr>
            <p:cNvPr id="78" name="Group 77"/>
            <p:cNvGrpSpPr/>
            <p:nvPr/>
          </p:nvGrpSpPr>
          <p:grpSpPr>
            <a:xfrm>
              <a:off x="6911135" y="2271229"/>
              <a:ext cx="5070071" cy="1169310"/>
              <a:chOff x="5948565" y="3942312"/>
              <a:chExt cx="5070071" cy="1169310"/>
            </a:xfrm>
          </p:grpSpPr>
          <p:sp>
            <p:nvSpPr>
              <p:cNvPr id="81" name="Donut 80"/>
              <p:cNvSpPr/>
              <p:nvPr/>
            </p:nvSpPr>
            <p:spPr bwMode="ltGray">
              <a:xfrm>
                <a:off x="5948565" y="3942312"/>
                <a:ext cx="858288" cy="858288"/>
              </a:xfrm>
              <a:prstGeom prst="donut">
                <a:avLst>
                  <a:gd name="adj" fmla="val 3712"/>
                </a:avLst>
              </a:prstGeom>
              <a:solidFill>
                <a:srgbClr val="FFC0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069855" y="4003626"/>
                <a:ext cx="3948781" cy="110799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When was the last time you participated in “other” department meetings?  </a:t>
                </a:r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674" y="2398768"/>
              <a:ext cx="603209" cy="603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231314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 cstate="print"/>
          <a:srcRect r="81481"/>
          <a:stretch/>
        </p:blipFill>
        <p:spPr>
          <a:xfrm flipH="1">
            <a:off x="-29071" y="0"/>
            <a:ext cx="195312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2013" y="0"/>
            <a:ext cx="10287000" cy="6858000"/>
          </a:xfrm>
          <a:prstGeom prst="rect">
            <a:avLst/>
          </a:prstGeom>
        </p:spPr>
      </p:pic>
      <p:sp>
        <p:nvSpPr>
          <p:cNvPr id="80" name="Oval 79"/>
          <p:cNvSpPr/>
          <p:nvPr/>
        </p:nvSpPr>
        <p:spPr bwMode="ltGray">
          <a:xfrm>
            <a:off x="2039838" y="1378317"/>
            <a:ext cx="5061876" cy="5061876"/>
          </a:xfrm>
          <a:prstGeom prst="ellipse">
            <a:avLst/>
          </a:prstGeom>
          <a:noFill/>
          <a:ln w="381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 flipH="1">
            <a:off x="10903613" y="5983274"/>
            <a:ext cx="879192" cy="730586"/>
            <a:chOff x="3847730" y="1371247"/>
            <a:chExt cx="971317" cy="807139"/>
          </a:xfrm>
        </p:grpSpPr>
        <p:sp>
          <p:nvSpPr>
            <p:cNvPr id="55" name="Donut 54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70" name="Donut 69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Donut 70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6" name="Straight Connector 15"/>
          <p:cNvCxnSpPr/>
          <p:nvPr/>
        </p:nvCxnSpPr>
        <p:spPr>
          <a:xfrm>
            <a:off x="995292" y="6605871"/>
            <a:ext cx="990130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 rot="16200000" flipV="1">
            <a:off x="275300" y="5902947"/>
            <a:ext cx="786458" cy="653526"/>
            <a:chOff x="3847730" y="1371247"/>
            <a:chExt cx="971317" cy="807139"/>
          </a:xfrm>
        </p:grpSpPr>
        <p:sp>
          <p:nvSpPr>
            <p:cNvPr id="59" name="Donut 58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64" name="Donut 63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Donut 64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 rot="18052037" flipH="1">
            <a:off x="11006516" y="220351"/>
            <a:ext cx="971317" cy="807139"/>
            <a:chOff x="3847730" y="1371247"/>
            <a:chExt cx="971317" cy="807139"/>
          </a:xfrm>
        </p:grpSpPr>
        <p:sp>
          <p:nvSpPr>
            <p:cNvPr id="67" name="Donut 66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73" name="Donut 72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Donut 73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861814" y="2309568"/>
            <a:ext cx="3637734" cy="858288"/>
            <a:chOff x="1265242" y="1724477"/>
            <a:chExt cx="3637734" cy="858288"/>
          </a:xfrm>
        </p:grpSpPr>
        <p:grpSp>
          <p:nvGrpSpPr>
            <p:cNvPr id="5" name="Group 4"/>
            <p:cNvGrpSpPr/>
            <p:nvPr/>
          </p:nvGrpSpPr>
          <p:grpSpPr>
            <a:xfrm>
              <a:off x="1265242" y="1724477"/>
              <a:ext cx="858288" cy="858288"/>
              <a:chOff x="1265242" y="1851279"/>
              <a:chExt cx="604684" cy="604684"/>
            </a:xfrm>
          </p:grpSpPr>
          <p:sp>
            <p:nvSpPr>
              <p:cNvPr id="56" name="Donut 55"/>
              <p:cNvSpPr/>
              <p:nvPr/>
            </p:nvSpPr>
            <p:spPr bwMode="ltGray">
              <a:xfrm>
                <a:off x="1265242" y="1851279"/>
                <a:ext cx="604684" cy="604684"/>
              </a:xfrm>
              <a:prstGeom prst="donut">
                <a:avLst>
                  <a:gd name="adj" fmla="val 3712"/>
                </a:avLst>
              </a:prstGeom>
              <a:solidFill>
                <a:srgbClr val="FF33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22081"/>
              <a:stretch/>
            </p:blipFill>
            <p:spPr>
              <a:xfrm>
                <a:off x="1393847" y="1965162"/>
                <a:ext cx="337321" cy="425613"/>
              </a:xfrm>
              <a:prstGeom prst="rect">
                <a:avLst/>
              </a:prstGeom>
            </p:spPr>
          </p:pic>
        </p:grpSp>
        <p:sp>
          <p:nvSpPr>
            <p:cNvPr id="57" name="Rectangle 56"/>
            <p:cNvSpPr/>
            <p:nvPr/>
          </p:nvSpPr>
          <p:spPr>
            <a:xfrm>
              <a:off x="2256674" y="1784289"/>
              <a:ext cx="264630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Do you really get clear of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what your objectives are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61814" y="3372101"/>
            <a:ext cx="3911039" cy="1231106"/>
            <a:chOff x="1265242" y="2787010"/>
            <a:chExt cx="3911039" cy="1231106"/>
          </a:xfrm>
        </p:grpSpPr>
        <p:grpSp>
          <p:nvGrpSpPr>
            <p:cNvPr id="62" name="Group 61"/>
            <p:cNvGrpSpPr/>
            <p:nvPr/>
          </p:nvGrpSpPr>
          <p:grpSpPr>
            <a:xfrm>
              <a:off x="1265242" y="2973419"/>
              <a:ext cx="858288" cy="858288"/>
              <a:chOff x="1265242" y="1851279"/>
              <a:chExt cx="604684" cy="604684"/>
            </a:xfrm>
          </p:grpSpPr>
          <p:sp>
            <p:nvSpPr>
              <p:cNvPr id="63" name="Donut 62"/>
              <p:cNvSpPr/>
              <p:nvPr/>
            </p:nvSpPr>
            <p:spPr bwMode="ltGray">
              <a:xfrm>
                <a:off x="1265242" y="1851279"/>
                <a:ext cx="604684" cy="604684"/>
              </a:xfrm>
              <a:prstGeom prst="donut">
                <a:avLst>
                  <a:gd name="adj" fmla="val 3712"/>
                </a:avLst>
              </a:prstGeom>
              <a:solidFill>
                <a:srgbClr val="FF33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22081"/>
              <a:stretch/>
            </p:blipFill>
            <p:spPr>
              <a:xfrm>
                <a:off x="1393847" y="1965162"/>
                <a:ext cx="337321" cy="425613"/>
              </a:xfrm>
              <a:prstGeom prst="rect">
                <a:avLst/>
              </a:prstGeom>
            </p:spPr>
          </p:pic>
        </p:grpSp>
        <p:sp>
          <p:nvSpPr>
            <p:cNvPr id="75" name="Rectangle 74"/>
            <p:cNvSpPr/>
            <p:nvPr/>
          </p:nvSpPr>
          <p:spPr>
            <a:xfrm>
              <a:off x="2251355" y="2787010"/>
              <a:ext cx="2924926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Are you taking the time to look at your competitors?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What are they doing differently? (HR Peers)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61814" y="4871689"/>
            <a:ext cx="3214353" cy="858288"/>
            <a:chOff x="1265242" y="4286598"/>
            <a:chExt cx="3214353" cy="858288"/>
          </a:xfrm>
        </p:grpSpPr>
        <p:grpSp>
          <p:nvGrpSpPr>
            <p:cNvPr id="76" name="Group 75"/>
            <p:cNvGrpSpPr/>
            <p:nvPr/>
          </p:nvGrpSpPr>
          <p:grpSpPr>
            <a:xfrm>
              <a:off x="1265242" y="4286598"/>
              <a:ext cx="858288" cy="858288"/>
              <a:chOff x="1265242" y="1851279"/>
              <a:chExt cx="604684" cy="604684"/>
            </a:xfrm>
          </p:grpSpPr>
          <p:sp>
            <p:nvSpPr>
              <p:cNvPr id="77" name="Donut 76"/>
              <p:cNvSpPr/>
              <p:nvPr/>
            </p:nvSpPr>
            <p:spPr bwMode="ltGray">
              <a:xfrm>
                <a:off x="1265242" y="1851279"/>
                <a:ext cx="604684" cy="604684"/>
              </a:xfrm>
              <a:prstGeom prst="donut">
                <a:avLst>
                  <a:gd name="adj" fmla="val 3712"/>
                </a:avLst>
              </a:prstGeom>
              <a:solidFill>
                <a:srgbClr val="FF33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22081"/>
              <a:stretch/>
            </p:blipFill>
            <p:spPr>
              <a:xfrm>
                <a:off x="1393847" y="1965162"/>
                <a:ext cx="337321" cy="425613"/>
              </a:xfrm>
              <a:prstGeom prst="rect">
                <a:avLst/>
              </a:prstGeom>
            </p:spPr>
          </p:pic>
        </p:grpSp>
        <p:sp>
          <p:nvSpPr>
            <p:cNvPr id="79" name="Rectangle 78"/>
            <p:cNvSpPr/>
            <p:nvPr/>
          </p:nvSpPr>
          <p:spPr>
            <a:xfrm>
              <a:off x="2251355" y="4405284"/>
              <a:ext cx="222824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Time in, erodes your awareness of </a:t>
              </a:r>
            </a:p>
          </p:txBody>
        </p:sp>
      </p:grpSp>
      <p:sp>
        <p:nvSpPr>
          <p:cNvPr id="18" name="Oval 17"/>
          <p:cNvSpPr/>
          <p:nvPr/>
        </p:nvSpPr>
        <p:spPr bwMode="ltGray">
          <a:xfrm>
            <a:off x="166795" y="173005"/>
            <a:ext cx="2946402" cy="2946402"/>
          </a:xfrm>
          <a:prstGeom prst="ellipse">
            <a:avLst/>
          </a:prstGeom>
          <a:solidFill>
            <a:srgbClr val="FFC000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>
                <a:solidFill>
                  <a:srgbClr val="FF3300"/>
                </a:solidFill>
              </a:rPr>
              <a:t>HAVE YOU SLOWED DOWN TO SPEED UP LATELY? </a:t>
            </a:r>
          </a:p>
        </p:txBody>
      </p:sp>
      <p:sp>
        <p:nvSpPr>
          <p:cNvPr id="82" name="Donut 81"/>
          <p:cNvSpPr/>
          <p:nvPr/>
        </p:nvSpPr>
        <p:spPr bwMode="ltGray">
          <a:xfrm>
            <a:off x="215586" y="470879"/>
            <a:ext cx="604684" cy="604684"/>
          </a:xfrm>
          <a:prstGeom prst="donut">
            <a:avLst>
              <a:gd name="adj" fmla="val 5526"/>
            </a:avLst>
          </a:prstGeom>
          <a:solidFill>
            <a:srgbClr val="FF3300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10634" y="49930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  <a:cs typeface="+mj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724961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ltGray">
          <a:xfrm>
            <a:off x="0" y="6389183"/>
            <a:ext cx="12192000" cy="468817"/>
          </a:xfrm>
          <a:prstGeom prst="rect">
            <a:avLst/>
          </a:prstGeom>
          <a:solidFill>
            <a:srgbClr val="E6E7E9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1" t="13927" r="991" b="-4690"/>
          <a:stretch/>
        </p:blipFill>
        <p:spPr>
          <a:xfrm>
            <a:off x="0" y="-1"/>
            <a:ext cx="12192000" cy="683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417474">
            <a:off x="201684" y="80596"/>
            <a:ext cx="706922" cy="1086923"/>
            <a:chOff x="6718632" y="1426965"/>
            <a:chExt cx="706922" cy="1086923"/>
          </a:xfrm>
        </p:grpSpPr>
        <p:sp>
          <p:nvSpPr>
            <p:cNvPr id="47" name="Donut 46"/>
            <p:cNvSpPr/>
            <p:nvPr/>
          </p:nvSpPr>
          <p:spPr bwMode="ltGray">
            <a:xfrm>
              <a:off x="6718632" y="1909204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 rot="10800000">
              <a:off x="7015986" y="1426965"/>
              <a:ext cx="409568" cy="404910"/>
              <a:chOff x="4640561" y="4993043"/>
              <a:chExt cx="409568" cy="404910"/>
            </a:xfrm>
          </p:grpSpPr>
          <p:sp>
            <p:nvSpPr>
              <p:cNvPr id="49" name="Donut 48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Donut 49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 bwMode="ltGray">
          <a:xfrm>
            <a:off x="3364453" y="3887134"/>
            <a:ext cx="8637047" cy="22959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ltGray">
          <a:xfrm>
            <a:off x="448134" y="2974828"/>
            <a:ext cx="3804681" cy="3804681"/>
          </a:xfrm>
          <a:prstGeom prst="ellipse">
            <a:avLst/>
          </a:prstGeom>
          <a:solidFill>
            <a:srgbClr val="FFC000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25131" y="4522559"/>
            <a:ext cx="4050685" cy="997196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KNOW </a:t>
            </a:r>
            <a:br>
              <a:rPr lang="en-US" sz="2400" b="1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</a:br>
            <a:r>
              <a:rPr lang="en-US" sz="2400" b="1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YOUR COMPETITIVE ADVANTAGE?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37944" y="3727919"/>
            <a:ext cx="604684" cy="604684"/>
            <a:chOff x="2037944" y="3460622"/>
            <a:chExt cx="604684" cy="604684"/>
          </a:xfrm>
        </p:grpSpPr>
        <p:sp>
          <p:nvSpPr>
            <p:cNvPr id="29" name="Donut 28"/>
            <p:cNvSpPr/>
            <p:nvPr/>
          </p:nvSpPr>
          <p:spPr bwMode="ltGray">
            <a:xfrm>
              <a:off x="2037944" y="3460622"/>
              <a:ext cx="604684" cy="604684"/>
            </a:xfrm>
            <a:prstGeom prst="donut">
              <a:avLst>
                <a:gd name="adj" fmla="val 8151"/>
              </a:avLst>
            </a:prstGeom>
            <a:solidFill>
              <a:schemeClr val="bg1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32992" y="3489043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3300"/>
                  </a:solidFill>
                  <a:latin typeface="Arial Rounded MT Bold" panose="020F0704030504030204" pitchFamily="34" charset="0"/>
                  <a:ea typeface="Adobe Heiti Std R" panose="020B0400000000000000" pitchFamily="34" charset="-128"/>
                  <a:cs typeface="+mj-cs"/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98819" y="4118459"/>
            <a:ext cx="6626524" cy="542329"/>
            <a:chOff x="4515579" y="4279560"/>
            <a:chExt cx="6626524" cy="542329"/>
          </a:xfrm>
        </p:grpSpPr>
        <p:sp>
          <p:nvSpPr>
            <p:cNvPr id="33" name="Rectangle 32"/>
            <p:cNvSpPr/>
            <p:nvPr/>
          </p:nvSpPr>
          <p:spPr>
            <a:xfrm>
              <a:off x="5197671" y="4412224"/>
              <a:ext cx="594443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People are our greatest……..best time to fire?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579" y="4279560"/>
              <a:ext cx="682092" cy="54232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15579" y="4710866"/>
            <a:ext cx="6626524" cy="542329"/>
            <a:chOff x="4515579" y="4909403"/>
            <a:chExt cx="6626524" cy="542329"/>
          </a:xfrm>
        </p:grpSpPr>
        <p:sp>
          <p:nvSpPr>
            <p:cNvPr id="37" name="Rectangle 36"/>
            <p:cNvSpPr/>
            <p:nvPr/>
          </p:nvSpPr>
          <p:spPr>
            <a:xfrm>
              <a:off x="5197671" y="5042067"/>
              <a:ext cx="594443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20/60/20 Build People 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579" y="4909403"/>
              <a:ext cx="665332" cy="542329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4515579" y="5303274"/>
            <a:ext cx="6626524" cy="615553"/>
            <a:chOff x="4515579" y="4872790"/>
            <a:chExt cx="6626524" cy="615553"/>
          </a:xfrm>
        </p:grpSpPr>
        <p:sp>
          <p:nvSpPr>
            <p:cNvPr id="43" name="Rectangle 42"/>
            <p:cNvSpPr/>
            <p:nvPr/>
          </p:nvSpPr>
          <p:spPr>
            <a:xfrm>
              <a:off x="5197671" y="4872790"/>
              <a:ext cx="5944432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One factor: the level of highly satisfied, engaged and </a:t>
              </a:r>
              <a:r>
                <a:rPr lang="en-US" sz="2000" b="1" dirty="0">
                  <a:solidFill>
                    <a:schemeClr val="bg1"/>
                  </a:solidFill>
                </a:rPr>
                <a:t>trained</a:t>
              </a:r>
              <a:r>
                <a:rPr lang="en-US" sz="2000" dirty="0">
                  <a:solidFill>
                    <a:schemeClr val="bg1"/>
                  </a:solidFill>
                </a:rPr>
                <a:t> employees in your business. (PD)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579" y="4909403"/>
              <a:ext cx="665332" cy="542329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 rot="2417474" flipH="1" flipV="1">
            <a:off x="11170323" y="80596"/>
            <a:ext cx="706922" cy="1086923"/>
            <a:chOff x="6718632" y="1426965"/>
            <a:chExt cx="706922" cy="1086923"/>
          </a:xfrm>
        </p:grpSpPr>
        <p:sp>
          <p:nvSpPr>
            <p:cNvPr id="56" name="Donut 55"/>
            <p:cNvSpPr/>
            <p:nvPr/>
          </p:nvSpPr>
          <p:spPr bwMode="ltGray">
            <a:xfrm>
              <a:off x="6718632" y="1909204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 rot="10800000">
              <a:off x="7015986" y="1426965"/>
              <a:ext cx="409568" cy="404910"/>
              <a:chOff x="4640561" y="4993043"/>
              <a:chExt cx="409568" cy="404910"/>
            </a:xfrm>
          </p:grpSpPr>
          <p:sp>
            <p:nvSpPr>
              <p:cNvPr id="58" name="Donut 57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Donut 58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784136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/>
          <a:srcRect l="36623" t="1165" r="6370" b="1944"/>
          <a:stretch/>
        </p:blipFill>
        <p:spPr>
          <a:xfrm>
            <a:off x="114300" y="1618987"/>
            <a:ext cx="4953772" cy="4736049"/>
          </a:xfrm>
          <a:custGeom>
            <a:avLst/>
            <a:gdLst>
              <a:gd name="connsiteX0" fmla="*/ 1846357 w 4953772"/>
              <a:gd name="connsiteY0" fmla="*/ 0 h 4736049"/>
              <a:gd name="connsiteX1" fmla="*/ 3107416 w 4953772"/>
              <a:gd name="connsiteY1" fmla="*/ 0 h 4736049"/>
              <a:gd name="connsiteX2" fmla="*/ 3213437 w 4953772"/>
              <a:gd name="connsiteY2" fmla="*/ 27261 h 4736049"/>
              <a:gd name="connsiteX3" fmla="*/ 4953772 w 4953772"/>
              <a:gd name="connsiteY3" fmla="*/ 2392795 h 4736049"/>
              <a:gd name="connsiteX4" fmla="*/ 3441002 w 4953772"/>
              <a:gd name="connsiteY4" fmla="*/ 4675038 h 4736049"/>
              <a:gd name="connsiteX5" fmla="*/ 3274308 w 4953772"/>
              <a:gd name="connsiteY5" fmla="*/ 4736049 h 4736049"/>
              <a:gd name="connsiteX6" fmla="*/ 1679465 w 4953772"/>
              <a:gd name="connsiteY6" fmla="*/ 4736049 h 4736049"/>
              <a:gd name="connsiteX7" fmla="*/ 1512771 w 4953772"/>
              <a:gd name="connsiteY7" fmla="*/ 4675038 h 4736049"/>
              <a:gd name="connsiteX8" fmla="*/ 0 w 4953772"/>
              <a:gd name="connsiteY8" fmla="*/ 2392795 h 4736049"/>
              <a:gd name="connsiteX9" fmla="*/ 1740337 w 4953772"/>
              <a:gd name="connsiteY9" fmla="*/ 27261 h 473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3772" h="4736049">
                <a:moveTo>
                  <a:pt x="1846357" y="0"/>
                </a:moveTo>
                <a:lnTo>
                  <a:pt x="3107416" y="0"/>
                </a:lnTo>
                <a:lnTo>
                  <a:pt x="3213437" y="27261"/>
                </a:lnTo>
                <a:cubicBezTo>
                  <a:pt x="4221699" y="340864"/>
                  <a:pt x="4953772" y="1281336"/>
                  <a:pt x="4953772" y="2392795"/>
                </a:cubicBezTo>
                <a:cubicBezTo>
                  <a:pt x="4953772" y="3418756"/>
                  <a:pt x="4329993" y="4299026"/>
                  <a:pt x="3441002" y="4675038"/>
                </a:cubicBezTo>
                <a:lnTo>
                  <a:pt x="3274308" y="4736049"/>
                </a:lnTo>
                <a:lnTo>
                  <a:pt x="1679465" y="4736049"/>
                </a:lnTo>
                <a:lnTo>
                  <a:pt x="1512771" y="4675038"/>
                </a:lnTo>
                <a:cubicBezTo>
                  <a:pt x="623779" y="4299026"/>
                  <a:pt x="0" y="3418756"/>
                  <a:pt x="0" y="2392795"/>
                </a:cubicBezTo>
                <a:cubicBezTo>
                  <a:pt x="0" y="1281336"/>
                  <a:pt x="732074" y="340864"/>
                  <a:pt x="1740337" y="27261"/>
                </a:cubicBezTo>
                <a:close/>
              </a:path>
            </a:pathLst>
          </a:custGeom>
        </p:spPr>
      </p:pic>
      <p:sp>
        <p:nvSpPr>
          <p:cNvPr id="72" name="Title 12"/>
          <p:cNvSpPr>
            <a:spLocks noGrp="1"/>
          </p:cNvSpPr>
          <p:nvPr>
            <p:ph type="title"/>
          </p:nvPr>
        </p:nvSpPr>
        <p:spPr>
          <a:xfrm>
            <a:off x="1996728" y="690001"/>
            <a:ext cx="9620250" cy="332399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TRULY UNDERSTAND CHANGE WILL HAPPEN? </a:t>
            </a:r>
          </a:p>
        </p:txBody>
      </p:sp>
      <p:sp>
        <p:nvSpPr>
          <p:cNvPr id="9" name="Rectangle 8"/>
          <p:cNvSpPr/>
          <p:nvPr/>
        </p:nvSpPr>
        <p:spPr bwMode="ltGray">
          <a:xfrm>
            <a:off x="997744" y="759218"/>
            <a:ext cx="267498" cy="19396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Donut 29"/>
          <p:cNvSpPr/>
          <p:nvPr/>
        </p:nvSpPr>
        <p:spPr bwMode="ltGray">
          <a:xfrm>
            <a:off x="1217718" y="553858"/>
            <a:ext cx="604684" cy="604684"/>
          </a:xfrm>
          <a:prstGeom prst="donut">
            <a:avLst>
              <a:gd name="adj" fmla="val 8151"/>
            </a:avLst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2766" y="58227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  <a:cs typeface="+mj-cs"/>
              </a:rPr>
              <a:t>5</a:t>
            </a:r>
          </a:p>
        </p:txBody>
      </p:sp>
      <p:sp>
        <p:nvSpPr>
          <p:cNvPr id="44" name="Donut 43"/>
          <p:cNvSpPr/>
          <p:nvPr/>
        </p:nvSpPr>
        <p:spPr bwMode="ltGray">
          <a:xfrm flipH="1">
            <a:off x="0" y="1413626"/>
            <a:ext cx="5106172" cy="5106180"/>
          </a:xfrm>
          <a:prstGeom prst="donut">
            <a:avLst>
              <a:gd name="adj" fmla="val 3936"/>
            </a:avLst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2400" y="1290499"/>
            <a:ext cx="11464578" cy="786458"/>
            <a:chOff x="152400" y="1290499"/>
            <a:chExt cx="11464578" cy="786458"/>
          </a:xfrm>
        </p:grpSpPr>
        <p:grpSp>
          <p:nvGrpSpPr>
            <p:cNvPr id="58" name="Group 57"/>
            <p:cNvGrpSpPr/>
            <p:nvPr/>
          </p:nvGrpSpPr>
          <p:grpSpPr>
            <a:xfrm rot="5400000">
              <a:off x="85934" y="1356965"/>
              <a:ext cx="786458" cy="653526"/>
              <a:chOff x="3847730" y="1371247"/>
              <a:chExt cx="971317" cy="807139"/>
            </a:xfrm>
          </p:grpSpPr>
          <p:sp>
            <p:nvSpPr>
              <p:cNvPr id="59" name="Donut 58"/>
              <p:cNvSpPr/>
              <p:nvPr/>
            </p:nvSpPr>
            <p:spPr bwMode="ltGray">
              <a:xfrm>
                <a:off x="3847730" y="1573702"/>
                <a:ext cx="604684" cy="604684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 rot="10800000">
                <a:off x="4409479" y="1371247"/>
                <a:ext cx="409568" cy="404910"/>
                <a:chOff x="4640561" y="4993043"/>
                <a:chExt cx="409568" cy="404910"/>
              </a:xfrm>
            </p:grpSpPr>
            <p:sp>
              <p:nvSpPr>
                <p:cNvPr id="64" name="Donut 63"/>
                <p:cNvSpPr/>
                <p:nvPr/>
              </p:nvSpPr>
              <p:spPr bwMode="ltGray">
                <a:xfrm rot="16200000">
                  <a:off x="4734213" y="4993043"/>
                  <a:ext cx="315916" cy="315916"/>
                </a:xfrm>
                <a:prstGeom prst="donut">
                  <a:avLst>
                    <a:gd name="adj" fmla="val 15352"/>
                  </a:avLst>
                </a:prstGeom>
                <a:solidFill>
                  <a:schemeClr val="accent4"/>
                </a:solidFill>
                <a:ln w="127000" cap="sq" cmpd="thinThick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Donut 64"/>
                <p:cNvSpPr/>
                <p:nvPr/>
              </p:nvSpPr>
              <p:spPr bwMode="ltGray">
                <a:xfrm rot="16200000">
                  <a:off x="4640561" y="5276900"/>
                  <a:ext cx="121053" cy="121053"/>
                </a:xfrm>
                <a:prstGeom prst="donut">
                  <a:avLst/>
                </a:prstGeom>
                <a:solidFill>
                  <a:schemeClr val="accent4"/>
                </a:solidFill>
                <a:ln w="127000" cap="sq" cmpd="thinThick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/>
            <p:cNvGrpSpPr/>
            <p:nvPr/>
          </p:nvGrpSpPr>
          <p:grpSpPr>
            <a:xfrm rot="16200000" flipH="1">
              <a:off x="10896986" y="1356965"/>
              <a:ext cx="786458" cy="653526"/>
              <a:chOff x="3847730" y="1371247"/>
              <a:chExt cx="971317" cy="807139"/>
            </a:xfrm>
          </p:grpSpPr>
          <p:sp>
            <p:nvSpPr>
              <p:cNvPr id="52" name="Donut 51"/>
              <p:cNvSpPr/>
              <p:nvPr/>
            </p:nvSpPr>
            <p:spPr bwMode="ltGray">
              <a:xfrm>
                <a:off x="3847730" y="1573702"/>
                <a:ext cx="604684" cy="604684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 rot="10800000">
                <a:off x="4409479" y="1371247"/>
                <a:ext cx="409568" cy="404910"/>
                <a:chOff x="4640561" y="4993043"/>
                <a:chExt cx="409568" cy="404910"/>
              </a:xfrm>
            </p:grpSpPr>
            <p:sp>
              <p:nvSpPr>
                <p:cNvPr id="61" name="Donut 60"/>
                <p:cNvSpPr/>
                <p:nvPr/>
              </p:nvSpPr>
              <p:spPr bwMode="ltGray">
                <a:xfrm rot="16200000">
                  <a:off x="4734213" y="4993043"/>
                  <a:ext cx="315916" cy="315916"/>
                </a:xfrm>
                <a:prstGeom prst="donut">
                  <a:avLst>
                    <a:gd name="adj" fmla="val 15352"/>
                  </a:avLst>
                </a:prstGeom>
                <a:solidFill>
                  <a:schemeClr val="accent4"/>
                </a:solidFill>
                <a:ln w="127000" cap="sq" cmpd="thinThick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Donut 79"/>
                <p:cNvSpPr/>
                <p:nvPr/>
              </p:nvSpPr>
              <p:spPr bwMode="ltGray">
                <a:xfrm rot="16200000">
                  <a:off x="4640561" y="5276900"/>
                  <a:ext cx="121053" cy="121053"/>
                </a:xfrm>
                <a:prstGeom prst="donut">
                  <a:avLst/>
                </a:prstGeom>
                <a:solidFill>
                  <a:schemeClr val="accent4"/>
                </a:solidFill>
                <a:ln w="127000" cap="sq" cmpd="thinThick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82" name="Group 81"/>
          <p:cNvGrpSpPr/>
          <p:nvPr/>
        </p:nvGrpSpPr>
        <p:grpSpPr>
          <a:xfrm rot="16200000" flipV="1">
            <a:off x="85934" y="5922940"/>
            <a:ext cx="786458" cy="653526"/>
            <a:chOff x="3847730" y="1371247"/>
            <a:chExt cx="971317" cy="807139"/>
          </a:xfrm>
        </p:grpSpPr>
        <p:sp>
          <p:nvSpPr>
            <p:cNvPr id="94" name="Donut 93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96" name="Donut 95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Donut 96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 rot="5400000" flipH="1" flipV="1">
            <a:off x="10896986" y="5922940"/>
            <a:ext cx="786458" cy="653526"/>
            <a:chOff x="3847730" y="1371247"/>
            <a:chExt cx="971317" cy="807139"/>
          </a:xfrm>
        </p:grpSpPr>
        <p:sp>
          <p:nvSpPr>
            <p:cNvPr id="90" name="Donut 89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92" name="Donut 91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Donut 92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 rot="1044837" flipV="1">
            <a:off x="4180988" y="5861330"/>
            <a:ext cx="786458" cy="653526"/>
            <a:chOff x="3847730" y="1371247"/>
            <a:chExt cx="971317" cy="807139"/>
          </a:xfrm>
        </p:grpSpPr>
        <p:sp>
          <p:nvSpPr>
            <p:cNvPr id="104" name="Donut 103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106" name="Donut 105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Donut 106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8" name="Group 107"/>
          <p:cNvGrpSpPr/>
          <p:nvPr/>
        </p:nvGrpSpPr>
        <p:grpSpPr>
          <a:xfrm rot="16911843" flipV="1">
            <a:off x="4257670" y="1538871"/>
            <a:ext cx="786458" cy="653526"/>
            <a:chOff x="3847730" y="1371247"/>
            <a:chExt cx="971317" cy="807139"/>
          </a:xfrm>
        </p:grpSpPr>
        <p:sp>
          <p:nvSpPr>
            <p:cNvPr id="109" name="Donut 108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111" name="Donut 110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Donut 111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13" name="Straight Connector 112"/>
          <p:cNvCxnSpPr/>
          <p:nvPr/>
        </p:nvCxnSpPr>
        <p:spPr>
          <a:xfrm>
            <a:off x="5106172" y="6451407"/>
            <a:ext cx="585728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948565" y="2436297"/>
            <a:ext cx="5995785" cy="858288"/>
            <a:chOff x="5948565" y="3039613"/>
            <a:chExt cx="5995785" cy="858288"/>
          </a:xfrm>
        </p:grpSpPr>
        <p:grpSp>
          <p:nvGrpSpPr>
            <p:cNvPr id="15" name="Group 14"/>
            <p:cNvGrpSpPr/>
            <p:nvPr/>
          </p:nvGrpSpPr>
          <p:grpSpPr>
            <a:xfrm>
              <a:off x="5948565" y="3039613"/>
              <a:ext cx="5995785" cy="858288"/>
              <a:chOff x="5948565" y="2570712"/>
              <a:chExt cx="5995785" cy="858288"/>
            </a:xfrm>
          </p:grpSpPr>
          <p:sp>
            <p:nvSpPr>
              <p:cNvPr id="98" name="Donut 97"/>
              <p:cNvSpPr/>
              <p:nvPr/>
            </p:nvSpPr>
            <p:spPr bwMode="ltGray">
              <a:xfrm>
                <a:off x="5948565" y="2570712"/>
                <a:ext cx="858288" cy="858288"/>
              </a:xfrm>
              <a:prstGeom prst="donut">
                <a:avLst>
                  <a:gd name="adj" fmla="val 3712"/>
                </a:avLst>
              </a:prstGeom>
              <a:solidFill>
                <a:srgbClr val="FFC0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069855" y="2630524"/>
                <a:ext cx="4874495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The rate of internal change must exceed the rate of external change 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9055" y="3181425"/>
              <a:ext cx="657307" cy="50045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48565" y="3807889"/>
            <a:ext cx="5897021" cy="1721806"/>
            <a:chOff x="5948565" y="4411213"/>
            <a:chExt cx="5897021" cy="1721806"/>
          </a:xfrm>
        </p:grpSpPr>
        <p:grpSp>
          <p:nvGrpSpPr>
            <p:cNvPr id="17" name="Group 16"/>
            <p:cNvGrpSpPr/>
            <p:nvPr/>
          </p:nvGrpSpPr>
          <p:grpSpPr>
            <a:xfrm>
              <a:off x="5948565" y="4411213"/>
              <a:ext cx="5897021" cy="1721806"/>
              <a:chOff x="5948565" y="3942312"/>
              <a:chExt cx="5897021" cy="1721806"/>
            </a:xfrm>
          </p:grpSpPr>
          <p:sp>
            <p:nvSpPr>
              <p:cNvPr id="100" name="Donut 99"/>
              <p:cNvSpPr/>
              <p:nvPr/>
            </p:nvSpPr>
            <p:spPr bwMode="ltGray">
              <a:xfrm>
                <a:off x="5948565" y="3942312"/>
                <a:ext cx="858288" cy="858288"/>
              </a:xfrm>
              <a:prstGeom prst="donut">
                <a:avLst>
                  <a:gd name="adj" fmla="val 3712"/>
                </a:avLst>
              </a:prstGeom>
              <a:solidFill>
                <a:srgbClr val="FFC000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069855" y="4186790"/>
                <a:ext cx="4775731" cy="147732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Apply this to your career</a:t>
                </a:r>
              </a:p>
              <a:p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Your current role will not be the same </a:t>
                </a:r>
              </a:p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 one year </a:t>
                </a: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9055" y="4592057"/>
              <a:ext cx="657307" cy="500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235245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 cstate="print"/>
          <a:srcRect l="77765"/>
          <a:stretch/>
        </p:blipFill>
        <p:spPr>
          <a:xfrm flipH="1">
            <a:off x="8256853" y="38100"/>
            <a:ext cx="4015489" cy="6858000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 rot="16911843" flipV="1">
            <a:off x="11404245" y="6066094"/>
            <a:ext cx="786458" cy="653526"/>
            <a:chOff x="3847730" y="1371247"/>
            <a:chExt cx="971317" cy="807139"/>
          </a:xfrm>
        </p:grpSpPr>
        <p:sp>
          <p:nvSpPr>
            <p:cNvPr id="109" name="Donut 108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111" name="Donut 110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Donut 111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/>
          <a:srcRect l="31113"/>
          <a:stretch/>
        </p:blipFill>
        <p:spPr>
          <a:xfrm>
            <a:off x="-85725" y="0"/>
            <a:ext cx="8398732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ltGray">
          <a:xfrm rot="21034231">
            <a:off x="4057753" y="1130668"/>
            <a:ext cx="2710655" cy="3119052"/>
          </a:xfrm>
          <a:prstGeom prst="rect">
            <a:avLst/>
          </a:prstGeom>
          <a:solidFill>
            <a:schemeClr val="tx1"/>
          </a:solidFill>
          <a:ln w="127000" cap="sq" cmpd="thinThick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/>
          <a:srcRect l="7812" t="1580" r="45848" b="519"/>
          <a:stretch/>
        </p:blipFill>
        <p:spPr>
          <a:xfrm rot="20971295">
            <a:off x="4426825" y="1057582"/>
            <a:ext cx="2265034" cy="268457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114" name="Title 12"/>
          <p:cNvSpPr txBox="1">
            <a:spLocks/>
          </p:cNvSpPr>
          <p:nvPr/>
        </p:nvSpPr>
        <p:spPr>
          <a:xfrm rot="20688244">
            <a:off x="7655592" y="1015336"/>
            <a:ext cx="4385380" cy="99719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ADVISE YOURSELF?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953312" y="1843560"/>
            <a:ext cx="604684" cy="604684"/>
            <a:chOff x="13409718" y="0"/>
            <a:chExt cx="604684" cy="604684"/>
          </a:xfrm>
        </p:grpSpPr>
        <p:sp>
          <p:nvSpPr>
            <p:cNvPr id="30" name="Donut 29"/>
            <p:cNvSpPr/>
            <p:nvPr/>
          </p:nvSpPr>
          <p:spPr bwMode="ltGray">
            <a:xfrm>
              <a:off x="13409718" y="0"/>
              <a:ext cx="604684" cy="604684"/>
            </a:xfrm>
            <a:prstGeom prst="donut">
              <a:avLst>
                <a:gd name="adj" fmla="val 8151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504766" y="28421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D4D07"/>
                  </a:solidFill>
                  <a:latin typeface="Arial Rounded MT Bold" panose="020F0704030504030204" pitchFamily="34" charset="0"/>
                  <a:ea typeface="Adobe Heiti Std R" panose="020B0400000000000000" pitchFamily="34" charset="-128"/>
                  <a:cs typeface="+mj-cs"/>
                </a:rPr>
                <a:t>6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6200000" flipV="1">
            <a:off x="5325588" y="5904600"/>
            <a:ext cx="786458" cy="653526"/>
            <a:chOff x="3847730" y="1371247"/>
            <a:chExt cx="971317" cy="807139"/>
          </a:xfrm>
        </p:grpSpPr>
        <p:sp>
          <p:nvSpPr>
            <p:cNvPr id="94" name="Donut 93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96" name="Donut 95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Donut 96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13" name="Straight Connector 112"/>
          <p:cNvCxnSpPr/>
          <p:nvPr/>
        </p:nvCxnSpPr>
        <p:spPr>
          <a:xfrm>
            <a:off x="5738859" y="6307045"/>
            <a:ext cx="585728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755077" y="3639534"/>
            <a:ext cx="5178811" cy="858288"/>
            <a:chOff x="5948565" y="2570712"/>
            <a:chExt cx="5178811" cy="858288"/>
          </a:xfrm>
        </p:grpSpPr>
        <p:sp>
          <p:nvSpPr>
            <p:cNvPr id="98" name="Donut 97"/>
            <p:cNvSpPr/>
            <p:nvPr/>
          </p:nvSpPr>
          <p:spPr bwMode="ltGray">
            <a:xfrm>
              <a:off x="5948565" y="2570712"/>
              <a:ext cx="858288" cy="858288"/>
            </a:xfrm>
            <a:prstGeom prst="donut">
              <a:avLst>
                <a:gd name="adj" fmla="val 3712"/>
              </a:avLst>
            </a:prstGeom>
            <a:solidFill>
              <a:srgbClr val="FFC000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721" y="2718869"/>
              <a:ext cx="561976" cy="561974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>
            <a:xfrm>
              <a:off x="7069855" y="2640967"/>
              <a:ext cx="4057521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When you take your own advise </a:t>
              </a:r>
              <a:b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the answers are very clear.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55077" y="4859703"/>
            <a:ext cx="3821068" cy="858288"/>
            <a:chOff x="5948565" y="3942312"/>
            <a:chExt cx="3821068" cy="858288"/>
          </a:xfrm>
        </p:grpSpPr>
        <p:sp>
          <p:nvSpPr>
            <p:cNvPr id="100" name="Donut 99"/>
            <p:cNvSpPr/>
            <p:nvPr/>
          </p:nvSpPr>
          <p:spPr bwMode="ltGray">
            <a:xfrm>
              <a:off x="5948565" y="3942312"/>
              <a:ext cx="858288" cy="858288"/>
            </a:xfrm>
            <a:prstGeom prst="donut">
              <a:avLst>
                <a:gd name="adj" fmla="val 3712"/>
              </a:avLst>
            </a:prstGeom>
            <a:solidFill>
              <a:srgbClr val="FFC000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721" y="4090469"/>
              <a:ext cx="561976" cy="561974"/>
            </a:xfrm>
            <a:prstGeom prst="rect">
              <a:avLst/>
            </a:prstGeom>
          </p:spPr>
        </p:pic>
        <p:sp>
          <p:nvSpPr>
            <p:cNvPr id="102" name="Rectangle 101"/>
            <p:cNvSpPr/>
            <p:nvPr/>
          </p:nvSpPr>
          <p:spPr>
            <a:xfrm>
              <a:off x="7069855" y="3987010"/>
              <a:ext cx="2699778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If you were replaced </a:t>
              </a:r>
              <a:b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what would they do?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295689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" y="2461260"/>
            <a:ext cx="12214860" cy="439674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 bwMode="ltGray">
          <a:xfrm>
            <a:off x="-19050" y="0"/>
            <a:ext cx="12211050" cy="2516450"/>
          </a:xfrm>
          <a:prstGeom prst="rect">
            <a:avLst/>
          </a:prstGeom>
          <a:solidFill>
            <a:srgbClr val="09060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1996728" y="606902"/>
            <a:ext cx="9620250" cy="498598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HAVE AUTHENTIC HAPPINESS? </a:t>
            </a:r>
          </a:p>
        </p:txBody>
      </p:sp>
      <p:sp>
        <p:nvSpPr>
          <p:cNvPr id="11" name="Rectangle 10"/>
          <p:cNvSpPr/>
          <p:nvPr/>
        </p:nvSpPr>
        <p:spPr bwMode="ltGray">
          <a:xfrm>
            <a:off x="997744" y="759218"/>
            <a:ext cx="267498" cy="19396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Donut 11"/>
          <p:cNvSpPr/>
          <p:nvPr/>
        </p:nvSpPr>
        <p:spPr bwMode="ltGray">
          <a:xfrm>
            <a:off x="1217718" y="553858"/>
            <a:ext cx="604684" cy="604684"/>
          </a:xfrm>
          <a:prstGeom prst="donut">
            <a:avLst>
              <a:gd name="adj" fmla="val 8151"/>
            </a:avLst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2766" y="58227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  <a:cs typeface="+mj-cs"/>
              </a:rPr>
              <a:t>7</a:t>
            </a:r>
          </a:p>
        </p:txBody>
      </p:sp>
      <p:grpSp>
        <p:nvGrpSpPr>
          <p:cNvPr id="33" name="Group 32"/>
          <p:cNvGrpSpPr/>
          <p:nvPr/>
        </p:nvGrpSpPr>
        <p:grpSpPr>
          <a:xfrm rot="16200000" flipH="1">
            <a:off x="11274676" y="791893"/>
            <a:ext cx="786458" cy="653526"/>
            <a:chOff x="3847730" y="1371247"/>
            <a:chExt cx="971317" cy="807139"/>
          </a:xfrm>
        </p:grpSpPr>
        <p:sp>
          <p:nvSpPr>
            <p:cNvPr id="34" name="Donut 33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36" name="Donut 35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Donut 36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997744" y="1643272"/>
            <a:ext cx="3185492" cy="858288"/>
            <a:chOff x="1263835" y="2152039"/>
            <a:chExt cx="3185492" cy="858288"/>
          </a:xfrm>
        </p:grpSpPr>
        <p:sp>
          <p:nvSpPr>
            <p:cNvPr id="41" name="Donut 40"/>
            <p:cNvSpPr/>
            <p:nvPr/>
          </p:nvSpPr>
          <p:spPr bwMode="ltGray">
            <a:xfrm>
              <a:off x="1263835" y="2152039"/>
              <a:ext cx="858288" cy="858288"/>
            </a:xfrm>
            <a:prstGeom prst="donut">
              <a:avLst>
                <a:gd name="adj" fmla="val 3712"/>
              </a:avLst>
            </a:prstGeom>
            <a:solidFill>
              <a:srgbClr val="FFC000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293764" y="2203354"/>
              <a:ext cx="215556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Are you genuine </a:t>
              </a:r>
              <a:br>
                <a:rPr lang="en-US" sz="2400" dirty="0">
                  <a:solidFill>
                    <a:schemeClr val="bg1"/>
                  </a:solidFill>
                </a:rPr>
              </a:br>
              <a:r>
                <a:rPr lang="en-US" sz="2400" dirty="0">
                  <a:solidFill>
                    <a:schemeClr val="bg1"/>
                  </a:solidFill>
                </a:rPr>
                <a:t>with people? 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76" y="2338668"/>
              <a:ext cx="485029" cy="485029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506430" y="1643272"/>
            <a:ext cx="3080444" cy="1188820"/>
            <a:chOff x="1263835" y="3467100"/>
            <a:chExt cx="3080444" cy="1188820"/>
          </a:xfrm>
        </p:grpSpPr>
        <p:sp>
          <p:nvSpPr>
            <p:cNvPr id="46" name="Donut 45"/>
            <p:cNvSpPr/>
            <p:nvPr/>
          </p:nvSpPr>
          <p:spPr bwMode="ltGray">
            <a:xfrm>
              <a:off x="1263835" y="3467100"/>
              <a:ext cx="858288" cy="858288"/>
            </a:xfrm>
            <a:prstGeom prst="donut">
              <a:avLst>
                <a:gd name="adj" fmla="val 3712"/>
              </a:avLst>
            </a:prstGeom>
            <a:solidFill>
              <a:srgbClr val="FFC000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93764" y="3547924"/>
              <a:ext cx="2050515" cy="11079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Are you resilient and do you have grit?  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76" y="3653729"/>
              <a:ext cx="485029" cy="485029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910068" y="1643272"/>
            <a:ext cx="3758922" cy="858288"/>
            <a:chOff x="1263835" y="4705350"/>
            <a:chExt cx="3758922" cy="858288"/>
          </a:xfrm>
        </p:grpSpPr>
        <p:sp>
          <p:nvSpPr>
            <p:cNvPr id="51" name="Donut 50"/>
            <p:cNvSpPr/>
            <p:nvPr/>
          </p:nvSpPr>
          <p:spPr bwMode="ltGray">
            <a:xfrm>
              <a:off x="1263835" y="4705350"/>
              <a:ext cx="858288" cy="858288"/>
            </a:xfrm>
            <a:prstGeom prst="donut">
              <a:avLst>
                <a:gd name="adj" fmla="val 3712"/>
              </a:avLst>
            </a:prstGeom>
            <a:solidFill>
              <a:srgbClr val="FFC000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263428" y="4761288"/>
              <a:ext cx="2759329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Do you stay in the moment?   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76" y="4891979"/>
              <a:ext cx="485029" cy="485029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9418320" y="2938085"/>
            <a:ext cx="2760837" cy="73866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PENN State University 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Neuroscience  </a:t>
            </a:r>
          </a:p>
        </p:txBody>
      </p:sp>
    </p:spTree>
    <p:extLst>
      <p:ext uri="{BB962C8B-B14F-4D97-AF65-F5344CB8AC3E}">
        <p14:creationId xmlns="" xmlns:p14="http://schemas.microsoft.com/office/powerpoint/2010/main" val="390966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-7651" y="38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 bwMode="ltGray">
          <a:xfrm>
            <a:off x="2809189" y="365125"/>
            <a:ext cx="6558320" cy="6186504"/>
          </a:xfrm>
          <a:prstGeom prst="ellipse">
            <a:avLst/>
          </a:prstGeom>
          <a:solidFill>
            <a:schemeClr val="bg1"/>
          </a:solidFill>
          <a:ln w="127000" cap="sq" cmpd="thinThick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24273" y="1312532"/>
            <a:ext cx="4050685" cy="459818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Grab A Partner</a:t>
            </a:r>
          </a:p>
          <a:p>
            <a:pPr algn="ctr"/>
            <a:endParaRPr lang="en-US" sz="4000" dirty="0">
              <a:solidFill>
                <a:srgbClr val="FF3300"/>
              </a:solidFill>
              <a:latin typeface="Arial Rounded MT Bold" panose="020F0704030504030204" pitchFamily="34" charset="0"/>
              <a:ea typeface="Adobe Heiti Std R" panose="020B0400000000000000" pitchFamily="34" charset="-128"/>
            </a:endParaRPr>
          </a:p>
          <a:p>
            <a:pPr algn="ctr"/>
            <a:r>
              <a:rPr lang="en-US" sz="40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Someone you did not come with and you do not know</a:t>
            </a:r>
            <a:endParaRPr lang="en-US" sz="1100" dirty="0">
              <a:solidFill>
                <a:srgbClr val="FF3300"/>
              </a:solidFill>
              <a:latin typeface="Arial Rounded MT Bold" panose="020F0704030504030204" pitchFamily="34" charset="0"/>
              <a:ea typeface="Adobe Heiti Std R" panose="020B0400000000000000" pitchFamily="34" charset="-128"/>
            </a:endParaRP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3">
            <p14:nvContentPartPr>
              <p14:cNvPr id="14" name="Ink 13"/>
              <p14:cNvContentPartPr/>
              <p14:nvPr/>
            </p14:nvContentPartPr>
            <p14:xfrm>
              <a:off x="3157868" y="1018225"/>
              <a:ext cx="360" cy="36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48868" y="100922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7802" y="3007151"/>
            <a:ext cx="989814" cy="7352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350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-7651" y="38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 bwMode="ltGray">
          <a:xfrm>
            <a:off x="2809189" y="365125"/>
            <a:ext cx="6558320" cy="6186504"/>
          </a:xfrm>
          <a:prstGeom prst="ellipse">
            <a:avLst/>
          </a:prstGeom>
          <a:solidFill>
            <a:schemeClr val="bg1"/>
          </a:solidFill>
          <a:ln w="127000" cap="sq" cmpd="thinThick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57868" y="1443759"/>
            <a:ext cx="6052120" cy="32685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Partner “A”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Tell your partner a recent exciting event with </a:t>
            </a:r>
            <a:r>
              <a:rPr lang="en-US" sz="2800" b="1" dirty="0">
                <a:solidFill>
                  <a:srgbClr val="FF0000"/>
                </a:solidFill>
                <a:latin typeface="Verdana" pitchFamily="34" charset="0"/>
              </a:rPr>
              <a:t>all the conviction and enthusiasm </a:t>
            </a:r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you can stand. Get in their face show them how excited you are.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Make them look you in the eye.. Have fun…  </a:t>
            </a: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3157868" y="1018225"/>
              <a:ext cx="360" cy="36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148868" y="100922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5569" y="5020529"/>
            <a:ext cx="1715678" cy="10786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1938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-7651" y="38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 bwMode="ltGray">
          <a:xfrm>
            <a:off x="2809189" y="365125"/>
            <a:ext cx="6558320" cy="6186504"/>
          </a:xfrm>
          <a:prstGeom prst="ellipse">
            <a:avLst/>
          </a:prstGeom>
          <a:solidFill>
            <a:schemeClr val="bg1"/>
          </a:solidFill>
          <a:ln w="127000" cap="sq" cmpd="thinThick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57868" y="1443760"/>
            <a:ext cx="6052120" cy="32685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Partner “B”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Do your best to ignore Partner “A” , don’t make eye contact, walk away, cross your arms act uninterested. 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SAY NOTHING</a:t>
            </a: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3157868" y="1018225"/>
              <a:ext cx="360" cy="36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148868" y="100922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0157" y="4873657"/>
            <a:ext cx="1762812" cy="1366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625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52975"/>
            <a:ext cx="4505325" cy="1323975"/>
          </a:xfrm>
          <a:prstGeom prst="rect">
            <a:avLst/>
          </a:prstGeom>
          <a:solidFill>
            <a:schemeClr val="accent4"/>
          </a:solidFill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How did that feel? </a:t>
            </a:r>
          </a:p>
        </p:txBody>
      </p:sp>
    </p:spTree>
    <p:extLst>
      <p:ext uri="{BB962C8B-B14F-4D97-AF65-F5344CB8AC3E}">
        <p14:creationId xmlns="" xmlns:p14="http://schemas.microsoft.com/office/powerpoint/2010/main" val="229549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 flipH="1">
            <a:off x="11106150" y="5381060"/>
            <a:ext cx="1146962" cy="1486234"/>
            <a:chOff x="-35796" y="5295671"/>
            <a:chExt cx="1207092" cy="1564149"/>
          </a:xfrm>
          <a:solidFill>
            <a:schemeClr val="bg2"/>
          </a:solidFill>
        </p:grpSpPr>
        <p:sp>
          <p:nvSpPr>
            <p:cNvPr id="85" name="Freeform 84"/>
            <p:cNvSpPr/>
            <p:nvPr/>
          </p:nvSpPr>
          <p:spPr bwMode="ltGray">
            <a:xfrm flipH="1">
              <a:off x="-35796" y="6007254"/>
              <a:ext cx="1001673" cy="852566"/>
            </a:xfrm>
            <a:custGeom>
              <a:avLst/>
              <a:gdLst>
                <a:gd name="connsiteX0" fmla="*/ 3399039 w 4297282"/>
                <a:gd name="connsiteY0" fmla="*/ 0 h 3657600"/>
                <a:gd name="connsiteX1" fmla="*/ 4248511 w 4297282"/>
                <a:gd name="connsiteY1" fmla="*/ 107011 h 3657600"/>
                <a:gd name="connsiteX2" fmla="*/ 4297282 w 4297282"/>
                <a:gd name="connsiteY2" fmla="*/ 120860 h 3657600"/>
                <a:gd name="connsiteX3" fmla="*/ 4297282 w 4297282"/>
                <a:gd name="connsiteY3" fmla="*/ 3657600 h 3657600"/>
                <a:gd name="connsiteX4" fmla="*/ 13056 w 4297282"/>
                <a:gd name="connsiteY4" fmla="*/ 3657600 h 3657600"/>
                <a:gd name="connsiteX5" fmla="*/ 0 w 4297282"/>
                <a:gd name="connsiteY5" fmla="*/ 3399040 h 3657600"/>
                <a:gd name="connsiteX6" fmla="*/ 3399039 w 4297282"/>
                <a:gd name="connsiteY6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7282" h="3657600">
                  <a:moveTo>
                    <a:pt x="3399039" y="0"/>
                  </a:moveTo>
                  <a:cubicBezTo>
                    <a:pt x="3692356" y="0"/>
                    <a:pt x="3976997" y="37154"/>
                    <a:pt x="4248511" y="107011"/>
                  </a:cubicBezTo>
                  <a:lnTo>
                    <a:pt x="4297282" y="120860"/>
                  </a:lnTo>
                  <a:lnTo>
                    <a:pt x="4297282" y="3657600"/>
                  </a:lnTo>
                  <a:lnTo>
                    <a:pt x="13056" y="3657600"/>
                  </a:lnTo>
                  <a:lnTo>
                    <a:pt x="0" y="3399040"/>
                  </a:lnTo>
                  <a:cubicBezTo>
                    <a:pt x="0" y="1521803"/>
                    <a:pt x="1521801" y="0"/>
                    <a:pt x="3399039" y="0"/>
                  </a:cubicBezTo>
                  <a:close/>
                </a:path>
              </a:pathLst>
            </a:cu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 bwMode="ltGray">
            <a:xfrm>
              <a:off x="170943" y="5295671"/>
              <a:ext cx="660789" cy="660789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 bwMode="ltGray">
            <a:xfrm>
              <a:off x="747676" y="5918360"/>
              <a:ext cx="323332" cy="323332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 bwMode="ltGray">
            <a:xfrm>
              <a:off x="970719" y="6292486"/>
              <a:ext cx="200577" cy="200577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/>
                </a14:imgProps>
              </a:ext>
            </a:extLst>
          </a:blip>
          <a:srcRect l="19211" t="5915" r="37152" b="4290"/>
          <a:stretch/>
        </p:blipFill>
        <p:spPr>
          <a:xfrm>
            <a:off x="0" y="1"/>
            <a:ext cx="5918509" cy="6850498"/>
          </a:xfrm>
          <a:custGeom>
            <a:avLst/>
            <a:gdLst>
              <a:gd name="connsiteX0" fmla="*/ 2471058 w 5918509"/>
              <a:gd name="connsiteY0" fmla="*/ 0 h 6850498"/>
              <a:gd name="connsiteX1" fmla="*/ 5918509 w 5918509"/>
              <a:gd name="connsiteY1" fmla="*/ 3425249 h 6850498"/>
              <a:gd name="connsiteX2" fmla="*/ 2471058 w 5918509"/>
              <a:gd name="connsiteY2" fmla="*/ 6850498 h 6850498"/>
              <a:gd name="connsiteX3" fmla="*/ 33342 w 5918509"/>
              <a:gd name="connsiteY3" fmla="*/ 5847266 h 6850498"/>
              <a:gd name="connsiteX4" fmla="*/ 0 w 5918509"/>
              <a:gd name="connsiteY4" fmla="*/ 5810817 h 6850498"/>
              <a:gd name="connsiteX5" fmla="*/ 0 w 5918509"/>
              <a:gd name="connsiteY5" fmla="*/ 1039681 h 6850498"/>
              <a:gd name="connsiteX6" fmla="*/ 33342 w 5918509"/>
              <a:gd name="connsiteY6" fmla="*/ 1003232 h 6850498"/>
              <a:gd name="connsiteX7" fmla="*/ 2471058 w 5918509"/>
              <a:gd name="connsiteY7" fmla="*/ 0 h 68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8509" h="6850498">
                <a:moveTo>
                  <a:pt x="2471058" y="0"/>
                </a:moveTo>
                <a:cubicBezTo>
                  <a:pt x="4375033" y="0"/>
                  <a:pt x="5918509" y="1533536"/>
                  <a:pt x="5918509" y="3425249"/>
                </a:cubicBezTo>
                <a:cubicBezTo>
                  <a:pt x="5918509" y="5316962"/>
                  <a:pt x="4375033" y="6850498"/>
                  <a:pt x="2471058" y="6850498"/>
                </a:cubicBezTo>
                <a:cubicBezTo>
                  <a:pt x="1519071" y="6850498"/>
                  <a:pt x="657208" y="6467114"/>
                  <a:pt x="33342" y="5847266"/>
                </a:cubicBezTo>
                <a:lnTo>
                  <a:pt x="0" y="5810817"/>
                </a:lnTo>
                <a:lnTo>
                  <a:pt x="0" y="1039681"/>
                </a:lnTo>
                <a:lnTo>
                  <a:pt x="33342" y="1003232"/>
                </a:lnTo>
                <a:cubicBezTo>
                  <a:pt x="657208" y="383384"/>
                  <a:pt x="1519071" y="0"/>
                  <a:pt x="24710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3" name="Freeform 82"/>
          <p:cNvSpPr/>
          <p:nvPr/>
        </p:nvSpPr>
        <p:spPr bwMode="ltGray">
          <a:xfrm>
            <a:off x="0" y="-133351"/>
            <a:ext cx="6032180" cy="7000644"/>
          </a:xfrm>
          <a:custGeom>
            <a:avLst/>
            <a:gdLst>
              <a:gd name="connsiteX0" fmla="*/ 2454115 w 6032180"/>
              <a:gd name="connsiteY0" fmla="*/ 0 h 7000644"/>
              <a:gd name="connsiteX1" fmla="*/ 6032180 w 6032180"/>
              <a:gd name="connsiteY1" fmla="*/ 3500322 h 7000644"/>
              <a:gd name="connsiteX2" fmla="*/ 2454115 w 6032180"/>
              <a:gd name="connsiteY2" fmla="*/ 7000644 h 7000644"/>
              <a:gd name="connsiteX3" fmla="*/ 178133 w 6032180"/>
              <a:gd name="connsiteY3" fmla="*/ 6201341 h 7000644"/>
              <a:gd name="connsiteX4" fmla="*/ 0 w 6032180"/>
              <a:gd name="connsiteY4" fmla="*/ 6042960 h 7000644"/>
              <a:gd name="connsiteX5" fmla="*/ 0 w 6032180"/>
              <a:gd name="connsiteY5" fmla="*/ 5795660 h 7000644"/>
              <a:gd name="connsiteX6" fmla="*/ 50024 w 6032180"/>
              <a:gd name="connsiteY6" fmla="*/ 5849441 h 7000644"/>
              <a:gd name="connsiteX7" fmla="*/ 2454115 w 6032180"/>
              <a:gd name="connsiteY7" fmla="*/ 6822477 h 7000644"/>
              <a:gd name="connsiteX8" fmla="*/ 5854014 w 6032180"/>
              <a:gd name="connsiteY8" fmla="*/ 3500322 h 7000644"/>
              <a:gd name="connsiteX9" fmla="*/ 2454115 w 6032180"/>
              <a:gd name="connsiteY9" fmla="*/ 178167 h 7000644"/>
              <a:gd name="connsiteX10" fmla="*/ 50024 w 6032180"/>
              <a:gd name="connsiteY10" fmla="*/ 1151204 h 7000644"/>
              <a:gd name="connsiteX11" fmla="*/ 0 w 6032180"/>
              <a:gd name="connsiteY11" fmla="*/ 1204985 h 7000644"/>
              <a:gd name="connsiteX12" fmla="*/ 0 w 6032180"/>
              <a:gd name="connsiteY12" fmla="*/ 957685 h 7000644"/>
              <a:gd name="connsiteX13" fmla="*/ 178133 w 6032180"/>
              <a:gd name="connsiteY13" fmla="*/ 799304 h 7000644"/>
              <a:gd name="connsiteX14" fmla="*/ 2454115 w 6032180"/>
              <a:gd name="connsiteY14" fmla="*/ 0 h 700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32180" h="7000644">
                <a:moveTo>
                  <a:pt x="2454115" y="0"/>
                </a:moveTo>
                <a:cubicBezTo>
                  <a:pt x="4430226" y="0"/>
                  <a:pt x="6032180" y="1567148"/>
                  <a:pt x="6032180" y="3500322"/>
                </a:cubicBezTo>
                <a:cubicBezTo>
                  <a:pt x="6032180" y="5433496"/>
                  <a:pt x="4430226" y="7000644"/>
                  <a:pt x="2454115" y="7000644"/>
                </a:cubicBezTo>
                <a:cubicBezTo>
                  <a:pt x="1589567" y="7000644"/>
                  <a:pt x="796634" y="6700682"/>
                  <a:pt x="178133" y="6201341"/>
                </a:cubicBezTo>
                <a:lnTo>
                  <a:pt x="0" y="6042960"/>
                </a:lnTo>
                <a:lnTo>
                  <a:pt x="0" y="5795660"/>
                </a:lnTo>
                <a:lnTo>
                  <a:pt x="50024" y="5849441"/>
                </a:lnTo>
                <a:cubicBezTo>
                  <a:pt x="665284" y="6450632"/>
                  <a:pt x="1515259" y="6822477"/>
                  <a:pt x="2454115" y="6822477"/>
                </a:cubicBezTo>
                <a:cubicBezTo>
                  <a:pt x="4331827" y="6822477"/>
                  <a:pt x="5854014" y="5335098"/>
                  <a:pt x="5854014" y="3500322"/>
                </a:cubicBezTo>
                <a:cubicBezTo>
                  <a:pt x="5854014" y="1665546"/>
                  <a:pt x="4331827" y="178167"/>
                  <a:pt x="2454115" y="178167"/>
                </a:cubicBezTo>
                <a:cubicBezTo>
                  <a:pt x="1515259" y="178167"/>
                  <a:pt x="665284" y="550012"/>
                  <a:pt x="50024" y="1151204"/>
                </a:cubicBezTo>
                <a:lnTo>
                  <a:pt x="0" y="1204985"/>
                </a:lnTo>
                <a:lnTo>
                  <a:pt x="0" y="957685"/>
                </a:lnTo>
                <a:lnTo>
                  <a:pt x="178133" y="799304"/>
                </a:lnTo>
                <a:cubicBezTo>
                  <a:pt x="796634" y="299962"/>
                  <a:pt x="1589567" y="0"/>
                  <a:pt x="2454115" y="0"/>
                </a:cubicBezTo>
                <a:close/>
              </a:path>
            </a:pathLst>
          </a:cu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51" t="8224" r="28794" b="10797"/>
          <a:stretch/>
        </p:blipFill>
        <p:spPr>
          <a:xfrm>
            <a:off x="5712806" y="2392862"/>
            <a:ext cx="2178241" cy="2279119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55" name="Donut 54"/>
          <p:cNvSpPr/>
          <p:nvPr/>
        </p:nvSpPr>
        <p:spPr bwMode="ltGray">
          <a:xfrm>
            <a:off x="6718632" y="1909204"/>
            <a:ext cx="604684" cy="604684"/>
          </a:xfrm>
          <a:prstGeom prst="donut">
            <a:avLst>
              <a:gd name="adj" fmla="val 15352"/>
            </a:avLst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34" y="3540853"/>
            <a:ext cx="2534776" cy="91030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8048200" y="2662199"/>
            <a:ext cx="4076501" cy="769442"/>
            <a:chOff x="4120221" y="4469923"/>
            <a:chExt cx="4076501" cy="769442"/>
          </a:xfrm>
        </p:grpSpPr>
        <p:sp>
          <p:nvSpPr>
            <p:cNvPr id="62" name="Rectangle 61"/>
            <p:cNvSpPr/>
            <p:nvPr/>
          </p:nvSpPr>
          <p:spPr>
            <a:xfrm>
              <a:off x="4120221" y="4931588"/>
              <a:ext cx="4076501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Corporate, Director Human Resources 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20221" y="4469923"/>
              <a:ext cx="2547108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Jonathan “JJ” Jarrell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 rot="10800000">
            <a:off x="7015986" y="1426965"/>
            <a:ext cx="409568" cy="404910"/>
            <a:chOff x="4640561" y="4993043"/>
            <a:chExt cx="409568" cy="404910"/>
          </a:xfrm>
        </p:grpSpPr>
        <p:sp>
          <p:nvSpPr>
            <p:cNvPr id="70" name="Donut 69"/>
            <p:cNvSpPr/>
            <p:nvPr/>
          </p:nvSpPr>
          <p:spPr bwMode="ltGray">
            <a:xfrm rot="16200000">
              <a:off x="4734213" y="4993043"/>
              <a:ext cx="315916" cy="315916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Donut 70"/>
            <p:cNvSpPr/>
            <p:nvPr/>
          </p:nvSpPr>
          <p:spPr bwMode="ltGray">
            <a:xfrm rot="16200000">
              <a:off x="4640561" y="5276900"/>
              <a:ext cx="121053" cy="121053"/>
            </a:xfrm>
            <a:prstGeom prst="donut">
              <a:avLst/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2" name="Title 12"/>
          <p:cNvSpPr>
            <a:spLocks noGrp="1"/>
          </p:cNvSpPr>
          <p:nvPr>
            <p:ph type="title"/>
          </p:nvPr>
        </p:nvSpPr>
        <p:spPr>
          <a:xfrm>
            <a:off x="7725518" y="1286322"/>
            <a:ext cx="4527593" cy="997196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A LITTLE ABOUT </a:t>
            </a:r>
            <a:b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</a:br>
            <a: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ME AND MY DEATH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96751" y="2513888"/>
            <a:ext cx="39928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43350" y="6451407"/>
            <a:ext cx="64579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696751" y="4514138"/>
            <a:ext cx="39928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39320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32" t="6618" r="1488" b="16492"/>
          <a:stretch/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ltGray">
          <a:xfrm>
            <a:off x="7550942" y="2315034"/>
            <a:ext cx="4342941" cy="4342941"/>
          </a:xfrm>
          <a:prstGeom prst="ellipse">
            <a:avLst/>
          </a:prstGeom>
          <a:solidFill>
            <a:srgbClr val="FFC000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97069" y="3540444"/>
            <a:ext cx="4050685" cy="221599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hold yourself accountable first? </a:t>
            </a:r>
            <a:endParaRPr lang="en-US" sz="1100" dirty="0">
              <a:solidFill>
                <a:srgbClr val="FF3300"/>
              </a:solidFill>
              <a:latin typeface="Arial Rounded MT Bold" panose="020F0704030504030204" pitchFamily="34" charset="0"/>
              <a:ea typeface="Adobe Heiti Std R" panose="020B0400000000000000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420068" y="2540163"/>
            <a:ext cx="885981" cy="885981"/>
            <a:chOff x="2037944" y="3460622"/>
            <a:chExt cx="604684" cy="604684"/>
          </a:xfrm>
        </p:grpSpPr>
        <p:sp>
          <p:nvSpPr>
            <p:cNvPr id="8" name="Donut 7"/>
            <p:cNvSpPr/>
            <p:nvPr/>
          </p:nvSpPr>
          <p:spPr bwMode="ltGray">
            <a:xfrm>
              <a:off x="2037944" y="3460622"/>
              <a:ext cx="604684" cy="604684"/>
            </a:xfrm>
            <a:prstGeom prst="donut">
              <a:avLst>
                <a:gd name="adj" fmla="val 8151"/>
              </a:avLst>
            </a:prstGeom>
            <a:solidFill>
              <a:schemeClr val="bg1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8983" y="3563408"/>
              <a:ext cx="262605" cy="39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00"/>
                  </a:solidFill>
                  <a:latin typeface="Arial Rounded MT Bold" panose="020F0704030504030204" pitchFamily="34" charset="0"/>
                  <a:ea typeface="Adobe Heiti Std R" panose="020B0400000000000000" pitchFamily="34" charset="-128"/>
                  <a:cs typeface="+mj-cs"/>
                </a:rPr>
                <a:t>8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76852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r="12659" b="12727"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ltGray">
          <a:xfrm>
            <a:off x="4553179" y="2315034"/>
            <a:ext cx="4342941" cy="4342941"/>
          </a:xfrm>
          <a:prstGeom prst="ellipse">
            <a:avLst/>
          </a:prstGeom>
          <a:solidFill>
            <a:srgbClr val="FFC000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9306" y="3930696"/>
            <a:ext cx="4050685" cy="16619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take time to invest in yourself? </a:t>
            </a:r>
            <a:endParaRPr lang="en-US" sz="1100" dirty="0">
              <a:solidFill>
                <a:srgbClr val="FF3300"/>
              </a:solidFill>
              <a:latin typeface="Arial Rounded MT Bold" panose="020F0704030504030204" pitchFamily="34" charset="0"/>
              <a:ea typeface="Adobe Heiti Std R" panose="020B0400000000000000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22305" y="2968788"/>
            <a:ext cx="885981" cy="885981"/>
            <a:chOff x="2037944" y="3460622"/>
            <a:chExt cx="604684" cy="604684"/>
          </a:xfrm>
        </p:grpSpPr>
        <p:sp>
          <p:nvSpPr>
            <p:cNvPr id="10" name="Donut 9"/>
            <p:cNvSpPr/>
            <p:nvPr/>
          </p:nvSpPr>
          <p:spPr bwMode="ltGray">
            <a:xfrm>
              <a:off x="2037944" y="3460622"/>
              <a:ext cx="604684" cy="604684"/>
            </a:xfrm>
            <a:prstGeom prst="donut">
              <a:avLst>
                <a:gd name="adj" fmla="val 8151"/>
              </a:avLst>
            </a:prstGeom>
            <a:solidFill>
              <a:schemeClr val="bg1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95422" y="3563408"/>
              <a:ext cx="489727" cy="39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3300"/>
                  </a:solidFill>
                  <a:latin typeface="Arial Rounded MT Bold" panose="020F0704030504030204" pitchFamily="34" charset="0"/>
                  <a:ea typeface="Adobe Heiti Std R" panose="020B0400000000000000" pitchFamily="34" charset="-128"/>
                  <a:cs typeface="+mj-cs"/>
                </a:rPr>
                <a:t>9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657765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5720"/>
            <a:ext cx="12192000" cy="69494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ltGray">
          <a:xfrm>
            <a:off x="7550942" y="2315034"/>
            <a:ext cx="4342941" cy="4342941"/>
          </a:xfrm>
          <a:prstGeom prst="ellipse">
            <a:avLst/>
          </a:prstGeom>
          <a:solidFill>
            <a:srgbClr val="FFC000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97069" y="3653697"/>
            <a:ext cx="4050685" cy="221599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Do you know leadership is not about you?</a:t>
            </a:r>
          </a:p>
          <a:p>
            <a:pPr algn="ctr"/>
            <a:r>
              <a:rPr lang="en-US" sz="40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It’s a gift! </a:t>
            </a:r>
            <a:endParaRPr lang="en-US" sz="1100" dirty="0">
              <a:solidFill>
                <a:srgbClr val="FF3300"/>
              </a:solidFill>
              <a:latin typeface="Arial Rounded MT Bold" panose="020F0704030504030204" pitchFamily="34" charset="0"/>
              <a:ea typeface="Adobe Heiti Std R" panose="020B0400000000000000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20068" y="2629423"/>
            <a:ext cx="885981" cy="885981"/>
            <a:chOff x="2037944" y="3460622"/>
            <a:chExt cx="604684" cy="604684"/>
          </a:xfrm>
        </p:grpSpPr>
        <p:sp>
          <p:nvSpPr>
            <p:cNvPr id="11" name="Donut 10"/>
            <p:cNvSpPr/>
            <p:nvPr/>
          </p:nvSpPr>
          <p:spPr bwMode="ltGray">
            <a:xfrm>
              <a:off x="2037944" y="3460622"/>
              <a:ext cx="604684" cy="604684"/>
            </a:xfrm>
            <a:prstGeom prst="donut">
              <a:avLst>
                <a:gd name="adj" fmla="val 8151"/>
              </a:avLst>
            </a:prstGeom>
            <a:solidFill>
              <a:schemeClr val="bg1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95422" y="3563408"/>
              <a:ext cx="489727" cy="357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3300"/>
                  </a:solidFill>
                  <a:latin typeface="Arial Rounded MT Bold" panose="020F0704030504030204" pitchFamily="34" charset="0"/>
                  <a:ea typeface="Adobe Heiti Std R" panose="020B0400000000000000" pitchFamily="34" charset="-128"/>
                  <a:cs typeface="+mj-cs"/>
                </a:rPr>
                <a:t>10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631618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 and sunglasses&#10;&#10;Description generated with high confidence">
            <a:extLst>
              <a:ext uri="{FF2B5EF4-FFF2-40B4-BE49-F238E27FC236}">
                <a16:creationId xmlns="" xmlns:a16="http://schemas.microsoft.com/office/drawing/2014/main" id="{640CDA55-3C42-4651-B858-F339451D0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6727" y="758755"/>
            <a:ext cx="52035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Jonathan “JJ” Jarrell</a:t>
            </a:r>
          </a:p>
          <a:p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jjarrell@conedist.com </a:t>
            </a:r>
          </a:p>
          <a:p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352-438-7503</a:t>
            </a:r>
          </a:p>
          <a:p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Connect with me </a:t>
            </a: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on 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Linkedin</a:t>
            </a:r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!!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9463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95300" y="549622"/>
            <a:ext cx="11239500" cy="499367"/>
          </a:xfrm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rgbClr val="FF33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SOME</a:t>
            </a:r>
            <a:r>
              <a:rPr lang="en-US" sz="3600" dirty="0">
                <a:solidFill>
                  <a:srgbClr val="FF33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OF THE BRANDS WE SELL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5300" y="1388648"/>
            <a:ext cx="11239500" cy="5132319"/>
            <a:chOff x="495300" y="2399403"/>
            <a:chExt cx="8733972" cy="3988214"/>
          </a:xfrm>
        </p:grpSpPr>
        <p:grpSp>
          <p:nvGrpSpPr>
            <p:cNvPr id="8" name="Group 7"/>
            <p:cNvGrpSpPr/>
            <p:nvPr/>
          </p:nvGrpSpPr>
          <p:grpSpPr>
            <a:xfrm>
              <a:off x="495300" y="5855182"/>
              <a:ext cx="8731705" cy="532435"/>
              <a:chOff x="206148" y="4432867"/>
              <a:chExt cx="8731705" cy="532435"/>
            </a:xfrm>
          </p:grpSpPr>
          <p:sp>
            <p:nvSpPr>
              <p:cNvPr id="9" name="Freeform 8"/>
              <p:cNvSpPr/>
              <p:nvPr/>
            </p:nvSpPr>
            <p:spPr>
              <a:xfrm flipH="1">
                <a:off x="2054675" y="4432867"/>
                <a:ext cx="6883178" cy="532435"/>
              </a:xfrm>
              <a:custGeom>
                <a:avLst/>
                <a:gdLst>
                  <a:gd name="connsiteX0" fmla="*/ 0 w 4768770"/>
                  <a:gd name="connsiteY0" fmla="*/ 0 h 532435"/>
                  <a:gd name="connsiteX1" fmla="*/ 11575 w 4768770"/>
                  <a:gd name="connsiteY1" fmla="*/ 532435 h 532435"/>
                  <a:gd name="connsiteX2" fmla="*/ 4768770 w 4768770"/>
                  <a:gd name="connsiteY2" fmla="*/ 150471 h 532435"/>
                  <a:gd name="connsiteX3" fmla="*/ 0 w 4768770"/>
                  <a:gd name="connsiteY3" fmla="*/ 0 h 53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8770" h="532435">
                    <a:moveTo>
                      <a:pt x="0" y="0"/>
                    </a:moveTo>
                    <a:lnTo>
                      <a:pt x="11575" y="532435"/>
                    </a:lnTo>
                    <a:lnTo>
                      <a:pt x="4768770" y="1504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yriad Pro" pitchFamily="34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206148" y="4432867"/>
                <a:ext cx="6883178" cy="532435"/>
              </a:xfrm>
              <a:custGeom>
                <a:avLst/>
                <a:gdLst>
                  <a:gd name="connsiteX0" fmla="*/ 0 w 4768770"/>
                  <a:gd name="connsiteY0" fmla="*/ 0 h 532435"/>
                  <a:gd name="connsiteX1" fmla="*/ 11575 w 4768770"/>
                  <a:gd name="connsiteY1" fmla="*/ 532435 h 532435"/>
                  <a:gd name="connsiteX2" fmla="*/ 4768770 w 4768770"/>
                  <a:gd name="connsiteY2" fmla="*/ 150471 h 532435"/>
                  <a:gd name="connsiteX3" fmla="*/ 0 w 4768770"/>
                  <a:gd name="connsiteY3" fmla="*/ 0 h 53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8770" h="532435">
                    <a:moveTo>
                      <a:pt x="0" y="0"/>
                    </a:moveTo>
                    <a:lnTo>
                      <a:pt x="11575" y="532435"/>
                    </a:lnTo>
                    <a:lnTo>
                      <a:pt x="4768770" y="1504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yriad Pro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95300" y="2399403"/>
              <a:ext cx="8733972" cy="3721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14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6738505"/>
            <a:ext cx="12192000" cy="133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94966" y="1970503"/>
            <a:ext cx="10674232" cy="3351285"/>
            <a:chOff x="509216" y="1913353"/>
            <a:chExt cx="10674232" cy="33512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195" y="2074613"/>
              <a:ext cx="1555856" cy="10059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386" y="2074612"/>
              <a:ext cx="2019271" cy="11341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/>
            <a:srcRect l="28185" t="28638" r="52928" b="59115"/>
            <a:stretch/>
          </p:blipFill>
          <p:spPr>
            <a:xfrm>
              <a:off x="4889009" y="1913353"/>
              <a:ext cx="3777001" cy="137694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7345" y="2169249"/>
              <a:ext cx="1796103" cy="10395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7814" y="3836568"/>
              <a:ext cx="1620614" cy="11466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9216" y="3572361"/>
              <a:ext cx="2035814" cy="15580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2507" y="3493981"/>
              <a:ext cx="2250493" cy="177065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5404" y="3809637"/>
              <a:ext cx="1298556" cy="13031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7345" y="3779267"/>
              <a:ext cx="1519323" cy="142440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flipH="1" flipV="1">
            <a:off x="11367776" y="114591"/>
            <a:ext cx="778189" cy="931470"/>
            <a:chOff x="170943" y="5295671"/>
            <a:chExt cx="1000353" cy="1197392"/>
          </a:xfrm>
          <a:solidFill>
            <a:schemeClr val="bg2"/>
          </a:solidFill>
        </p:grpSpPr>
        <p:sp>
          <p:nvSpPr>
            <p:cNvPr id="24" name="Oval 23"/>
            <p:cNvSpPr/>
            <p:nvPr/>
          </p:nvSpPr>
          <p:spPr bwMode="ltGray">
            <a:xfrm>
              <a:off x="170943" y="5295671"/>
              <a:ext cx="660789" cy="660789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 bwMode="ltGray">
            <a:xfrm>
              <a:off x="747676" y="5918360"/>
              <a:ext cx="323332" cy="323332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 bwMode="ltGray">
            <a:xfrm>
              <a:off x="970719" y="6292486"/>
              <a:ext cx="200577" cy="200577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241212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0"/>
          <p:cNvSpPr/>
          <p:nvPr/>
        </p:nvSpPr>
        <p:spPr>
          <a:xfrm>
            <a:off x="1156236" y="2791573"/>
            <a:ext cx="10151555" cy="11365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>
              <a:lnSpc>
                <a:spcPct val="70000"/>
              </a:lnSpc>
              <a:defRPr sz="160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/>
            </a:pPr>
            <a:r>
              <a:rPr lang="en-US" sz="4800" dirty="0">
                <a:solidFill>
                  <a:srgbClr val="FFC000"/>
                </a:solidFill>
              </a:rPr>
              <a:t>CREATING AND MAINTAINING A WORLD CLASS COMPANY</a:t>
            </a:r>
            <a:endParaRPr sz="4800" dirty="0">
              <a:solidFill>
                <a:srgbClr val="FFC000"/>
              </a:solidFill>
            </a:endParaRPr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33450" y="85407"/>
            <a:ext cx="2068227" cy="14248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11313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0"/>
          <p:cNvSpPr/>
          <p:nvPr/>
        </p:nvSpPr>
        <p:spPr>
          <a:xfrm>
            <a:off x="821939" y="1861471"/>
            <a:ext cx="10151555" cy="6093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>
              <a:lnSpc>
                <a:spcPct val="70000"/>
              </a:lnSpc>
              <a:defRPr sz="160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/>
            </a:pPr>
            <a:r>
              <a:rPr lang="en-US" sz="4800" dirty="0">
                <a:solidFill>
                  <a:srgbClr val="FFC000"/>
                </a:solidFill>
              </a:rPr>
              <a:t>DEFINING WORLD CLASS</a:t>
            </a:r>
            <a:endParaRPr sz="4800" dirty="0">
              <a:solidFill>
                <a:srgbClr val="FFC000"/>
              </a:solidFill>
            </a:endParaRPr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33450" y="85407"/>
            <a:ext cx="2068227" cy="142481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88"/>
          <p:cNvSpPr txBox="1">
            <a:spLocks/>
          </p:cNvSpPr>
          <p:nvPr/>
        </p:nvSpPr>
        <p:spPr>
          <a:xfrm>
            <a:off x="793253" y="2555649"/>
            <a:ext cx="7825092" cy="8608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45720" bIns="45720" anchor="ctr">
            <a:normAutofit/>
          </a:bodyPr>
          <a:lstStyle>
            <a:lvl1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1pPr>
            <a:lvl2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2pPr>
            <a:lvl3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3pPr>
            <a:lvl4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4pPr>
            <a:lvl5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5pPr>
            <a:lvl6pPr marL="0" marR="0" indent="4572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6pPr>
            <a:lvl7pPr marL="0" marR="0" indent="9144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7pPr>
            <a:lvl8pPr marL="0" marR="0" indent="13716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8pPr>
            <a:lvl9pPr marL="0" marR="0" indent="18288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9pPr>
          </a:lstStyle>
          <a:p>
            <a:pPr defTabSz="914400">
              <a:defRPr b="1" cap="all" spc="479">
                <a:solidFill>
                  <a:srgbClr val="F6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sz="3300" b="1" kern="0" cap="all" spc="240">
                <a:solidFill>
                  <a:srgbClr val="F6F8F8"/>
                </a:solidFill>
                <a:latin typeface="Lucida Grande"/>
                <a:ea typeface="Lucida Grande"/>
                <a:cs typeface="Lucida Grande"/>
                <a:sym typeface="Lucida Grande"/>
              </a:rPr>
              <a:t>Doing the right thing…</a:t>
            </a:r>
            <a:endParaRPr lang="en-US" sz="3300" b="1" kern="0" cap="all" spc="240" dirty="0">
              <a:solidFill>
                <a:srgbClr val="F6F8F8"/>
              </a:solidFill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18" name="Shape 91"/>
          <p:cNvSpPr/>
          <p:nvPr/>
        </p:nvSpPr>
        <p:spPr>
          <a:xfrm>
            <a:off x="896583" y="3439732"/>
            <a:ext cx="672413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>
              <a:solidFill>
                <a:srgbClr val="34495E"/>
              </a:solidFill>
              <a:latin typeface="Helvetica"/>
              <a:cs typeface="Helvetica"/>
              <a:sym typeface="Calibri"/>
            </a:endParaRPr>
          </a:p>
        </p:txBody>
      </p:sp>
      <p:sp>
        <p:nvSpPr>
          <p:cNvPr id="19" name="Shape 88"/>
          <p:cNvSpPr txBox="1">
            <a:spLocks/>
          </p:cNvSpPr>
          <p:nvPr/>
        </p:nvSpPr>
        <p:spPr>
          <a:xfrm>
            <a:off x="793253" y="3627716"/>
            <a:ext cx="7825092" cy="8608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45720" bIns="45720" anchor="ctr">
            <a:normAutofit/>
          </a:bodyPr>
          <a:lstStyle>
            <a:lvl1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1pPr>
            <a:lvl2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2pPr>
            <a:lvl3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3pPr>
            <a:lvl4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4pPr>
            <a:lvl5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5pPr>
            <a:lvl6pPr marL="0" marR="0" indent="4572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6pPr>
            <a:lvl7pPr marL="0" marR="0" indent="9144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7pPr>
            <a:lvl8pPr marL="0" marR="0" indent="13716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8pPr>
            <a:lvl9pPr marL="0" marR="0" indent="18288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9pPr>
          </a:lstStyle>
          <a:p>
            <a:pPr defTabSz="914400">
              <a:defRPr b="1" cap="all" spc="479">
                <a:solidFill>
                  <a:srgbClr val="F6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sz="3300" b="1" kern="0" cap="all" spc="240" dirty="0">
                <a:solidFill>
                  <a:srgbClr val="F6F8F8"/>
                </a:solidFill>
                <a:latin typeface="Lucida Grande"/>
                <a:ea typeface="Lucida Grande"/>
                <a:cs typeface="Lucida Grande"/>
                <a:sym typeface="Lucida Grande"/>
              </a:rPr>
              <a:t>The right way…</a:t>
            </a:r>
          </a:p>
        </p:txBody>
      </p:sp>
      <p:sp>
        <p:nvSpPr>
          <p:cNvPr id="20" name="Shape 91"/>
          <p:cNvSpPr/>
          <p:nvPr/>
        </p:nvSpPr>
        <p:spPr>
          <a:xfrm>
            <a:off x="896583" y="4715261"/>
            <a:ext cx="672413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>
              <a:solidFill>
                <a:srgbClr val="34495E"/>
              </a:solidFill>
              <a:latin typeface="Helvetica"/>
              <a:cs typeface="Helvetica"/>
              <a:sym typeface="Calibri"/>
            </a:endParaRPr>
          </a:p>
        </p:txBody>
      </p:sp>
      <p:sp>
        <p:nvSpPr>
          <p:cNvPr id="21" name="Shape 88"/>
          <p:cNvSpPr txBox="1">
            <a:spLocks/>
          </p:cNvSpPr>
          <p:nvPr/>
        </p:nvSpPr>
        <p:spPr>
          <a:xfrm>
            <a:off x="821939" y="4715262"/>
            <a:ext cx="7825092" cy="8608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45720" bIns="45720" anchor="ctr">
            <a:normAutofit/>
          </a:bodyPr>
          <a:lstStyle>
            <a:lvl1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1pPr>
            <a:lvl2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2pPr>
            <a:lvl3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3pPr>
            <a:lvl4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4pPr>
            <a:lvl5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5pPr>
            <a:lvl6pPr marL="0" marR="0" indent="4572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6pPr>
            <a:lvl7pPr marL="0" marR="0" indent="9144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7pPr>
            <a:lvl8pPr marL="0" marR="0" indent="13716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8pPr>
            <a:lvl9pPr marL="0" marR="0" indent="182880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4495E"/>
                </a:solidFill>
                <a:uFillTx/>
                <a:latin typeface="LucidaGrande"/>
                <a:ea typeface="LucidaGrande"/>
                <a:cs typeface="LucidaGrande"/>
                <a:sym typeface="LucidaGrande"/>
              </a:defRPr>
            </a:lvl9pPr>
          </a:lstStyle>
          <a:p>
            <a:pPr defTabSz="914400">
              <a:defRPr b="1" cap="all" spc="479">
                <a:solidFill>
                  <a:srgbClr val="F6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sz="3300" b="1" kern="0" cap="all" spc="240" dirty="0">
                <a:solidFill>
                  <a:srgbClr val="F6F8F8"/>
                </a:solidFill>
                <a:latin typeface="Lucida Grande"/>
                <a:ea typeface="Lucida Grande"/>
                <a:cs typeface="Lucida Grande"/>
                <a:sym typeface="Lucida Grande"/>
              </a:rPr>
              <a:t>All the time!</a:t>
            </a:r>
          </a:p>
        </p:txBody>
      </p:sp>
    </p:spTree>
    <p:extLst>
      <p:ext uri="{BB962C8B-B14F-4D97-AF65-F5344CB8AC3E}">
        <p14:creationId xmlns="" xmlns:p14="http://schemas.microsoft.com/office/powerpoint/2010/main" val="20537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0" y="-1171352"/>
            <a:ext cx="12229804" cy="92007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tIns="45720" bIns="45720" anchor="ctr"/>
          <a:lstStyle/>
          <a:p>
            <a:pPr algn="ctr"/>
            <a:endParaRPr sz="900" dirty="0"/>
          </a:p>
        </p:txBody>
      </p:sp>
      <p:sp>
        <p:nvSpPr>
          <p:cNvPr id="128" name="Shape 128"/>
          <p:cNvSpPr/>
          <p:nvPr/>
        </p:nvSpPr>
        <p:spPr>
          <a:xfrm>
            <a:off x="4129893" y="19909"/>
            <a:ext cx="3932217" cy="12557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>
              <a:lnSpc>
                <a:spcPct val="70000"/>
              </a:lnSpc>
              <a:defRPr sz="100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sz="5400" dirty="0">
                <a:solidFill>
                  <a:srgbClr val="FFC000"/>
                </a:solidFill>
              </a:rPr>
              <a:t>CORE VALUES</a:t>
            </a:r>
            <a:endParaRPr sz="5000" dirty="0">
              <a:solidFill>
                <a:schemeClr val="bg1"/>
              </a:solidFill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302624" y="1376917"/>
            <a:ext cx="3706515" cy="7425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communication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Timely. Effective. Respectful.</a:t>
            </a:r>
          </a:p>
        </p:txBody>
      </p:sp>
      <p:sp>
        <p:nvSpPr>
          <p:cNvPr id="130" name="Shape 130"/>
          <p:cNvSpPr/>
          <p:nvPr/>
        </p:nvSpPr>
        <p:spPr>
          <a:xfrm>
            <a:off x="599180" y="1414781"/>
            <a:ext cx="2816843" cy="9848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team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Working together for a common purpose or goal.</a:t>
            </a:r>
          </a:p>
        </p:txBody>
      </p:sp>
      <p:sp>
        <p:nvSpPr>
          <p:cNvPr id="131" name="Shape 131"/>
          <p:cNvSpPr/>
          <p:nvPr/>
        </p:nvSpPr>
        <p:spPr>
          <a:xfrm>
            <a:off x="8201892" y="1376917"/>
            <a:ext cx="3201614" cy="12272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excellence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An expectation of superior performance while successfully achieving results.</a:t>
            </a:r>
          </a:p>
        </p:txBody>
      </p:sp>
      <p:sp>
        <p:nvSpPr>
          <p:cNvPr id="132" name="Shape 132"/>
          <p:cNvSpPr/>
          <p:nvPr/>
        </p:nvSpPr>
        <p:spPr>
          <a:xfrm>
            <a:off x="599180" y="3011220"/>
            <a:ext cx="2816843" cy="12272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Honesty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Complete truthfulness to yourself, co-workers and others.</a:t>
            </a:r>
          </a:p>
        </p:txBody>
      </p:sp>
      <p:sp>
        <p:nvSpPr>
          <p:cNvPr id="133" name="Shape 133"/>
          <p:cNvSpPr/>
          <p:nvPr/>
        </p:nvSpPr>
        <p:spPr>
          <a:xfrm>
            <a:off x="4302259" y="3011220"/>
            <a:ext cx="3201614" cy="10233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Trust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Firm reliance in yourself, 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co-workers and the company.</a:t>
            </a:r>
          </a:p>
        </p:txBody>
      </p:sp>
      <p:sp>
        <p:nvSpPr>
          <p:cNvPr id="134" name="Shape 134"/>
          <p:cNvSpPr/>
          <p:nvPr/>
        </p:nvSpPr>
        <p:spPr>
          <a:xfrm>
            <a:off x="8201892" y="3011220"/>
            <a:ext cx="3201614" cy="9848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Pride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Respect for your work, yourself, co-workers and the company.</a:t>
            </a:r>
          </a:p>
        </p:txBody>
      </p:sp>
      <p:sp>
        <p:nvSpPr>
          <p:cNvPr id="135" name="Shape 135"/>
          <p:cNvSpPr/>
          <p:nvPr/>
        </p:nvSpPr>
        <p:spPr>
          <a:xfrm>
            <a:off x="599180" y="4946651"/>
            <a:ext cx="2816843" cy="12657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Loyalty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Faithful commitment 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to co-workers and the Company.</a:t>
            </a:r>
          </a:p>
        </p:txBody>
      </p:sp>
      <p:sp>
        <p:nvSpPr>
          <p:cNvPr id="136" name="Shape 136"/>
          <p:cNvSpPr/>
          <p:nvPr/>
        </p:nvSpPr>
        <p:spPr>
          <a:xfrm>
            <a:off x="4302992" y="4949540"/>
            <a:ext cx="3201614" cy="9848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Creativity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Using imagination to drive innovation.</a:t>
            </a:r>
          </a:p>
        </p:txBody>
      </p:sp>
      <p:sp>
        <p:nvSpPr>
          <p:cNvPr id="137" name="Shape 137"/>
          <p:cNvSpPr/>
          <p:nvPr/>
        </p:nvSpPr>
        <p:spPr>
          <a:xfrm>
            <a:off x="8312727" y="5045826"/>
            <a:ext cx="3229240" cy="964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>
              <a:lnSpc>
                <a:spcPct val="80000"/>
              </a:lnSpc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Community</a:t>
            </a:r>
          </a:p>
          <a:p>
            <a:pPr>
              <a:lnSpc>
                <a:spcPct val="80000"/>
              </a:lnSpc>
              <a:defRPr sz="4800" b="1" cap="all" spc="479">
                <a:solidFill>
                  <a:srgbClr val="F5F8F8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2400" dirty="0"/>
              <a:t>Contribution</a:t>
            </a:r>
          </a:p>
          <a:p>
            <a:pPr>
              <a:lnSpc>
                <a:spcPct val="90000"/>
              </a:lnSpc>
              <a:spcBef>
                <a:spcPts val="250"/>
              </a:spcBef>
              <a:defRPr sz="3500">
                <a:solidFill>
                  <a:srgbClr val="F5F8F8"/>
                </a:solidFill>
                <a:latin typeface="LucidaGrande"/>
                <a:ea typeface="LucidaGrande"/>
                <a:cs typeface="LucidaGrande"/>
                <a:sym typeface="LucidaGrande"/>
              </a:defRPr>
            </a:pPr>
            <a:r>
              <a:rPr sz="1750" dirty="0"/>
              <a:t>Giving back with caring.</a:t>
            </a:r>
          </a:p>
        </p:txBody>
      </p:sp>
      <p:pic>
        <p:nvPicPr>
          <p:cNvPr id="138" name="pasted-image.pdf"/>
          <p:cNvPicPr>
            <a:picLocks noChangeAspect="1"/>
          </p:cNvPicPr>
          <p:nvPr/>
        </p:nvPicPr>
        <p:blipFill>
          <a:blip r:embed="rId3" cstate="print">
            <a:alphaModFix amt="49683"/>
            <a:extLst/>
          </a:blip>
          <a:stretch>
            <a:fillRect/>
          </a:stretch>
        </p:blipFill>
        <p:spPr>
          <a:xfrm>
            <a:off x="11132708" y="453697"/>
            <a:ext cx="756998" cy="52150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4302625" y="1390650"/>
            <a:ext cx="3201614" cy="0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0" name="Shape 140"/>
          <p:cNvSpPr/>
          <p:nvPr/>
        </p:nvSpPr>
        <p:spPr>
          <a:xfrm>
            <a:off x="4302993" y="3023920"/>
            <a:ext cx="3200881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1" name="Shape 141"/>
          <p:cNvSpPr/>
          <p:nvPr/>
        </p:nvSpPr>
        <p:spPr>
          <a:xfrm>
            <a:off x="8201892" y="1390650"/>
            <a:ext cx="3201614" cy="0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2" name="Shape 142"/>
          <p:cNvSpPr/>
          <p:nvPr/>
        </p:nvSpPr>
        <p:spPr>
          <a:xfrm>
            <a:off x="8201892" y="3023920"/>
            <a:ext cx="3201614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3" name="Shape 143"/>
          <p:cNvSpPr/>
          <p:nvPr/>
        </p:nvSpPr>
        <p:spPr>
          <a:xfrm>
            <a:off x="4304455" y="4963403"/>
            <a:ext cx="3200881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4" name="Shape 144"/>
          <p:cNvSpPr/>
          <p:nvPr/>
        </p:nvSpPr>
        <p:spPr>
          <a:xfrm>
            <a:off x="596110" y="1390650"/>
            <a:ext cx="3201614" cy="0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5" name="Shape 145"/>
          <p:cNvSpPr/>
          <p:nvPr/>
        </p:nvSpPr>
        <p:spPr>
          <a:xfrm>
            <a:off x="596110" y="3023920"/>
            <a:ext cx="3201614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6" name="Shape 146"/>
          <p:cNvSpPr/>
          <p:nvPr/>
        </p:nvSpPr>
        <p:spPr>
          <a:xfrm>
            <a:off x="596110" y="4963403"/>
            <a:ext cx="3201614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  <p:sp>
        <p:nvSpPr>
          <p:cNvPr id="147" name="Shape 147"/>
          <p:cNvSpPr/>
          <p:nvPr/>
        </p:nvSpPr>
        <p:spPr>
          <a:xfrm>
            <a:off x="8201892" y="4963403"/>
            <a:ext cx="3201614" cy="1"/>
          </a:xfrm>
          <a:prstGeom prst="line">
            <a:avLst/>
          </a:prstGeom>
          <a:ln w="50800">
            <a:solidFill>
              <a:srgbClr val="E05045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>
              <a:defRPr>
                <a:solidFill>
                  <a:srgbClr val="34495E"/>
                </a:solidFill>
              </a:defRPr>
            </a:pPr>
            <a:endParaRPr sz="900" dirty="0"/>
          </a:p>
        </p:txBody>
      </p:sp>
    </p:spTree>
    <p:extLst>
      <p:ext uri="{BB962C8B-B14F-4D97-AF65-F5344CB8AC3E}">
        <p14:creationId xmlns="" xmlns:p14="http://schemas.microsoft.com/office/powerpoint/2010/main" val="390434407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 advAuto="0"/>
      <p:bldP spid="129" grpId="0" animBg="1" advAuto="0"/>
      <p:bldP spid="130" grpId="0" animBg="1" advAuto="0"/>
      <p:bldP spid="131" grpId="0" animBg="1" advAuto="0"/>
      <p:bldP spid="132" grpId="0" animBg="1" advAuto="0"/>
      <p:bldP spid="133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" y="-3810"/>
            <a:ext cx="12207240" cy="68656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417474">
            <a:off x="3428801" y="2230634"/>
            <a:ext cx="706922" cy="1086923"/>
            <a:chOff x="6718632" y="1426965"/>
            <a:chExt cx="706922" cy="1086923"/>
          </a:xfrm>
        </p:grpSpPr>
        <p:sp>
          <p:nvSpPr>
            <p:cNvPr id="6" name="Donut 5"/>
            <p:cNvSpPr/>
            <p:nvPr/>
          </p:nvSpPr>
          <p:spPr bwMode="ltGray">
            <a:xfrm>
              <a:off x="6718632" y="1909204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 rot="10800000">
              <a:off x="7015986" y="1426965"/>
              <a:ext cx="409568" cy="404910"/>
              <a:chOff x="4640561" y="4993043"/>
              <a:chExt cx="409568" cy="404910"/>
            </a:xfrm>
          </p:grpSpPr>
          <p:sp>
            <p:nvSpPr>
              <p:cNvPr id="8" name="Donut 7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Donut 8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 bwMode="ltGray">
          <a:xfrm>
            <a:off x="3364453" y="3565700"/>
            <a:ext cx="8313197" cy="27685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ltGray">
          <a:xfrm>
            <a:off x="448134" y="2974828"/>
            <a:ext cx="3804681" cy="3804681"/>
          </a:xfrm>
          <a:prstGeom prst="ellipse">
            <a:avLst/>
          </a:prstGeom>
          <a:solidFill>
            <a:srgbClr val="FFC000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5131" y="4008639"/>
            <a:ext cx="4050685" cy="1661993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WHY LEADERSHIP </a:t>
            </a:r>
            <a:br>
              <a:rPr lang="en-US" sz="4000" b="1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</a:br>
            <a:r>
              <a:rPr lang="en-US" sz="4000" b="1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IS DEAD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511219" y="4260399"/>
            <a:ext cx="3508404" cy="381771"/>
            <a:chOff x="4511219" y="4260399"/>
            <a:chExt cx="3508404" cy="38177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1219" y="4355867"/>
              <a:ext cx="260154" cy="260154"/>
            </a:xfrm>
            <a:prstGeom prst="rect">
              <a:avLst/>
            </a:prstGeom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4841788" y="4260399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MICROMANAGER BOSS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11219" y="4722801"/>
            <a:ext cx="3508404" cy="381771"/>
            <a:chOff x="4511219" y="4722801"/>
            <a:chExt cx="3508404" cy="3817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1219" y="4807734"/>
              <a:ext cx="260154" cy="260154"/>
            </a:xfrm>
            <a:prstGeom prst="rect">
              <a:avLst/>
            </a:prstGeom>
          </p:spPr>
        </p:pic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4841788" y="4722801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BEST FRIEND BOSS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11219" y="5185203"/>
            <a:ext cx="3508404" cy="381771"/>
            <a:chOff x="4511219" y="5185203"/>
            <a:chExt cx="3508404" cy="3817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1219" y="5259601"/>
              <a:ext cx="260154" cy="260154"/>
            </a:xfrm>
            <a:prstGeom prst="rect">
              <a:avLst/>
            </a:prstGeom>
          </p:spPr>
        </p:pic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841788" y="5185203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DEVISIVE BOSS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11219" y="5647606"/>
            <a:ext cx="3508404" cy="381771"/>
            <a:chOff x="4511219" y="5647606"/>
            <a:chExt cx="3508404" cy="38177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1219" y="5711468"/>
              <a:ext cx="260154" cy="260154"/>
            </a:xfrm>
            <a:prstGeom prst="rect">
              <a:avLst/>
            </a:prstGeom>
          </p:spPr>
        </p:pic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4841788" y="5647606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NARCISSISTS BOSS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977852" y="3797997"/>
            <a:ext cx="3523186" cy="381771"/>
            <a:chOff x="7977852" y="3797997"/>
            <a:chExt cx="3523186" cy="38177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7852" y="3904000"/>
              <a:ext cx="260154" cy="260154"/>
            </a:xfrm>
            <a:prstGeom prst="rect">
              <a:avLst/>
            </a:prstGeom>
          </p:spPr>
        </p:pic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8323203" y="3797997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GHOSTS BOSS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77852" y="4260399"/>
            <a:ext cx="3523186" cy="381771"/>
            <a:chOff x="7977852" y="4260399"/>
            <a:chExt cx="3523186" cy="38177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7852" y="4355867"/>
              <a:ext cx="260154" cy="260154"/>
            </a:xfrm>
            <a:prstGeom prst="rect">
              <a:avLst/>
            </a:prstGeom>
          </p:spPr>
        </p:pic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8323203" y="4260399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CREDIT TAKER BOSS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977852" y="4722801"/>
            <a:ext cx="3523186" cy="381771"/>
            <a:chOff x="7977852" y="4722801"/>
            <a:chExt cx="3523186" cy="38177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7852" y="4807734"/>
              <a:ext cx="260154" cy="260154"/>
            </a:xfrm>
            <a:prstGeom prst="rect">
              <a:avLst/>
            </a:prstGeom>
          </p:spPr>
        </p:pic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8323203" y="4722801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SQUIRREL BOSS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977852" y="5185203"/>
            <a:ext cx="3523186" cy="381771"/>
            <a:chOff x="7977852" y="5185203"/>
            <a:chExt cx="3523186" cy="3817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7852" y="5259601"/>
              <a:ext cx="260154" cy="260154"/>
            </a:xfrm>
            <a:prstGeom prst="rect">
              <a:avLst/>
            </a:prstGeom>
          </p:spPr>
        </p:pic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8323203" y="5185203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WORKAHOLIC BOSS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977852" y="5647606"/>
            <a:ext cx="3523186" cy="381771"/>
            <a:chOff x="7977852" y="5647606"/>
            <a:chExt cx="3523186" cy="38177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7852" y="5711468"/>
              <a:ext cx="260154" cy="260154"/>
            </a:xfrm>
            <a:prstGeom prst="rect">
              <a:avLst/>
            </a:prstGeom>
          </p:spPr>
        </p:pic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8323203" y="5647606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UNFILTERED BOSS 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11219" y="3797997"/>
            <a:ext cx="3508404" cy="381771"/>
            <a:chOff x="4511219" y="3797997"/>
            <a:chExt cx="3508404" cy="38177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1219" y="3904000"/>
              <a:ext cx="260154" cy="260154"/>
            </a:xfrm>
            <a:prstGeom prst="rect">
              <a:avLst/>
            </a:prstGeom>
          </p:spPr>
        </p:pic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4841788" y="3797997"/>
              <a:ext cx="3177835" cy="38177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DB6207"/>
                </a:buClr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THE BULLY BOSS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02175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" y="0"/>
            <a:ext cx="1219962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ltGray">
          <a:xfrm>
            <a:off x="4010484" y="2650978"/>
            <a:ext cx="3804681" cy="3804681"/>
          </a:xfrm>
          <a:prstGeom prst="ellipse">
            <a:avLst/>
          </a:prstGeom>
          <a:solidFill>
            <a:srgbClr val="FFC000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87481" y="3092857"/>
            <a:ext cx="4050685" cy="1329595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10</a:t>
            </a:r>
            <a:endParaRPr lang="en-US" sz="3600" dirty="0">
              <a:solidFill>
                <a:srgbClr val="FF3300"/>
              </a:solidFill>
              <a:latin typeface="Arial Rounded MT Bold" panose="020F0704030504030204" pitchFamily="34" charset="0"/>
              <a:ea typeface="Adobe Heiti Std R" panose="020B0400000000000000" pitchFamily="34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87481" y="4398185"/>
            <a:ext cx="4050685" cy="15511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QUESTIONS</a:t>
            </a:r>
            <a:br>
              <a:rPr lang="en-US" sz="28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</a:br>
            <a:r>
              <a:rPr lang="en-US" sz="28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TO HELP </a:t>
            </a:r>
            <a:r>
              <a:rPr lang="en-US" sz="2800" b="1" u="sng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YOUR</a:t>
            </a:r>
            <a:r>
              <a:rPr lang="en-US" sz="28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 LEADERSHIP</a:t>
            </a:r>
            <a:br>
              <a:rPr lang="en-US" sz="28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</a:br>
            <a:r>
              <a:rPr lang="en-US" sz="2800" dirty="0">
                <a:solidFill>
                  <a:srgbClr val="FF3300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COME ALIVE</a:t>
            </a:r>
            <a:endParaRPr lang="en-US" sz="900" dirty="0">
              <a:solidFill>
                <a:srgbClr val="FF3300"/>
              </a:solidFill>
              <a:latin typeface="Arial Rounded MT Bold" panose="020F0704030504030204" pitchFamily="34" charset="0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7720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 flipH="1">
            <a:off x="11106150" y="5381060"/>
            <a:ext cx="1146962" cy="1486234"/>
            <a:chOff x="-35796" y="5295671"/>
            <a:chExt cx="1207092" cy="1564149"/>
          </a:xfrm>
          <a:solidFill>
            <a:schemeClr val="bg2"/>
          </a:solidFill>
        </p:grpSpPr>
        <p:sp>
          <p:nvSpPr>
            <p:cNvPr id="85" name="Freeform 84"/>
            <p:cNvSpPr/>
            <p:nvPr/>
          </p:nvSpPr>
          <p:spPr bwMode="ltGray">
            <a:xfrm flipH="1">
              <a:off x="-35796" y="6007254"/>
              <a:ext cx="1001673" cy="852566"/>
            </a:xfrm>
            <a:custGeom>
              <a:avLst/>
              <a:gdLst>
                <a:gd name="connsiteX0" fmla="*/ 3399039 w 4297282"/>
                <a:gd name="connsiteY0" fmla="*/ 0 h 3657600"/>
                <a:gd name="connsiteX1" fmla="*/ 4248511 w 4297282"/>
                <a:gd name="connsiteY1" fmla="*/ 107011 h 3657600"/>
                <a:gd name="connsiteX2" fmla="*/ 4297282 w 4297282"/>
                <a:gd name="connsiteY2" fmla="*/ 120860 h 3657600"/>
                <a:gd name="connsiteX3" fmla="*/ 4297282 w 4297282"/>
                <a:gd name="connsiteY3" fmla="*/ 3657600 h 3657600"/>
                <a:gd name="connsiteX4" fmla="*/ 13056 w 4297282"/>
                <a:gd name="connsiteY4" fmla="*/ 3657600 h 3657600"/>
                <a:gd name="connsiteX5" fmla="*/ 0 w 4297282"/>
                <a:gd name="connsiteY5" fmla="*/ 3399040 h 3657600"/>
                <a:gd name="connsiteX6" fmla="*/ 3399039 w 4297282"/>
                <a:gd name="connsiteY6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7282" h="3657600">
                  <a:moveTo>
                    <a:pt x="3399039" y="0"/>
                  </a:moveTo>
                  <a:cubicBezTo>
                    <a:pt x="3692356" y="0"/>
                    <a:pt x="3976997" y="37154"/>
                    <a:pt x="4248511" y="107011"/>
                  </a:cubicBezTo>
                  <a:lnTo>
                    <a:pt x="4297282" y="120860"/>
                  </a:lnTo>
                  <a:lnTo>
                    <a:pt x="4297282" y="3657600"/>
                  </a:lnTo>
                  <a:lnTo>
                    <a:pt x="13056" y="3657600"/>
                  </a:lnTo>
                  <a:lnTo>
                    <a:pt x="0" y="3399040"/>
                  </a:lnTo>
                  <a:cubicBezTo>
                    <a:pt x="0" y="1521803"/>
                    <a:pt x="1521801" y="0"/>
                    <a:pt x="3399039" y="0"/>
                  </a:cubicBezTo>
                  <a:close/>
                </a:path>
              </a:pathLst>
            </a:cu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 bwMode="ltGray">
            <a:xfrm>
              <a:off x="170943" y="5295671"/>
              <a:ext cx="660789" cy="660789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 bwMode="ltGray">
            <a:xfrm>
              <a:off x="747676" y="5918360"/>
              <a:ext cx="323332" cy="323332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 bwMode="ltGray">
            <a:xfrm>
              <a:off x="970719" y="6292486"/>
              <a:ext cx="200577" cy="200577"/>
            </a:xfrm>
            <a:prstGeom prst="ellipse">
              <a:avLst/>
            </a:prstGeom>
            <a:grpFill/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" y="1698879"/>
            <a:ext cx="4361982" cy="5015046"/>
            <a:chOff x="0" y="1326752"/>
            <a:chExt cx="4819047" cy="55405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0311" r="28396"/>
            <a:stretch>
              <a:fillRect/>
            </a:stretch>
          </p:blipFill>
          <p:spPr>
            <a:xfrm>
              <a:off x="1" y="1446127"/>
              <a:ext cx="4684103" cy="5301789"/>
            </a:xfrm>
            <a:custGeom>
              <a:avLst/>
              <a:gdLst>
                <a:gd name="connsiteX0" fmla="*/ 1679897 w 4684103"/>
                <a:gd name="connsiteY0" fmla="*/ 0 h 5301789"/>
                <a:gd name="connsiteX1" fmla="*/ 2231458 w 4684103"/>
                <a:gd name="connsiteY1" fmla="*/ 0 h 5301789"/>
                <a:gd name="connsiteX2" fmla="*/ 2234643 w 4684103"/>
                <a:gd name="connsiteY2" fmla="*/ 160 h 5301789"/>
                <a:gd name="connsiteX3" fmla="*/ 4684103 w 4684103"/>
                <a:gd name="connsiteY3" fmla="*/ 2697019 h 5301789"/>
                <a:gd name="connsiteX4" fmla="*/ 2767028 w 4684103"/>
                <a:gd name="connsiteY4" fmla="*/ 5286000 h 5301789"/>
                <a:gd name="connsiteX5" fmla="*/ 2705221 w 4684103"/>
                <a:gd name="connsiteY5" fmla="*/ 5301789 h 5301789"/>
                <a:gd name="connsiteX6" fmla="*/ 1206133 w 4684103"/>
                <a:gd name="connsiteY6" fmla="*/ 5301789 h 5301789"/>
                <a:gd name="connsiteX7" fmla="*/ 1144327 w 4684103"/>
                <a:gd name="connsiteY7" fmla="*/ 5286000 h 5301789"/>
                <a:gd name="connsiteX8" fmla="*/ 26388 w 4684103"/>
                <a:gd name="connsiteY8" fmla="*/ 4613883 h 5301789"/>
                <a:gd name="connsiteX9" fmla="*/ 0 w 4684103"/>
                <a:gd name="connsiteY9" fmla="*/ 4585036 h 5301789"/>
                <a:gd name="connsiteX10" fmla="*/ 0 w 4684103"/>
                <a:gd name="connsiteY10" fmla="*/ 809002 h 5301789"/>
                <a:gd name="connsiteX11" fmla="*/ 26388 w 4684103"/>
                <a:gd name="connsiteY11" fmla="*/ 780155 h 5301789"/>
                <a:gd name="connsiteX12" fmla="*/ 1676711 w 4684103"/>
                <a:gd name="connsiteY12" fmla="*/ 160 h 530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84103" h="5301789">
                  <a:moveTo>
                    <a:pt x="1679897" y="0"/>
                  </a:moveTo>
                  <a:lnTo>
                    <a:pt x="2231458" y="0"/>
                  </a:lnTo>
                  <a:lnTo>
                    <a:pt x="2234643" y="160"/>
                  </a:lnTo>
                  <a:cubicBezTo>
                    <a:pt x="3610468" y="138983"/>
                    <a:pt x="4684103" y="1293428"/>
                    <a:pt x="4684103" y="2697019"/>
                  </a:cubicBezTo>
                  <a:cubicBezTo>
                    <a:pt x="4684103" y="3913465"/>
                    <a:pt x="3877684" y="4942774"/>
                    <a:pt x="2767028" y="5286000"/>
                  </a:cubicBezTo>
                  <a:lnTo>
                    <a:pt x="2705221" y="5301789"/>
                  </a:lnTo>
                  <a:lnTo>
                    <a:pt x="1206133" y="5301789"/>
                  </a:lnTo>
                  <a:lnTo>
                    <a:pt x="1144327" y="5286000"/>
                  </a:lnTo>
                  <a:cubicBezTo>
                    <a:pt x="717151" y="5153990"/>
                    <a:pt x="334981" y="4920489"/>
                    <a:pt x="26388" y="4613883"/>
                  </a:cubicBezTo>
                  <a:lnTo>
                    <a:pt x="0" y="4585036"/>
                  </a:lnTo>
                  <a:lnTo>
                    <a:pt x="0" y="809002"/>
                  </a:lnTo>
                  <a:lnTo>
                    <a:pt x="26388" y="780155"/>
                  </a:lnTo>
                  <a:cubicBezTo>
                    <a:pt x="458418" y="350908"/>
                    <a:pt x="1034659" y="64944"/>
                    <a:pt x="1676711" y="160"/>
                  </a:cubicBezTo>
                  <a:close/>
                </a:path>
              </a:pathLst>
            </a:custGeom>
          </p:spPr>
        </p:pic>
        <p:sp>
          <p:nvSpPr>
            <p:cNvPr id="83" name="Freeform 82"/>
            <p:cNvSpPr/>
            <p:nvPr/>
          </p:nvSpPr>
          <p:spPr bwMode="ltGray">
            <a:xfrm>
              <a:off x="0" y="1326752"/>
              <a:ext cx="4774066" cy="5540541"/>
            </a:xfrm>
            <a:custGeom>
              <a:avLst/>
              <a:gdLst>
                <a:gd name="connsiteX0" fmla="*/ 2454115 w 6032180"/>
                <a:gd name="connsiteY0" fmla="*/ 0 h 7000644"/>
                <a:gd name="connsiteX1" fmla="*/ 6032180 w 6032180"/>
                <a:gd name="connsiteY1" fmla="*/ 3500322 h 7000644"/>
                <a:gd name="connsiteX2" fmla="*/ 2454115 w 6032180"/>
                <a:gd name="connsiteY2" fmla="*/ 7000644 h 7000644"/>
                <a:gd name="connsiteX3" fmla="*/ 178133 w 6032180"/>
                <a:gd name="connsiteY3" fmla="*/ 6201341 h 7000644"/>
                <a:gd name="connsiteX4" fmla="*/ 0 w 6032180"/>
                <a:gd name="connsiteY4" fmla="*/ 6042960 h 7000644"/>
                <a:gd name="connsiteX5" fmla="*/ 0 w 6032180"/>
                <a:gd name="connsiteY5" fmla="*/ 5795660 h 7000644"/>
                <a:gd name="connsiteX6" fmla="*/ 50024 w 6032180"/>
                <a:gd name="connsiteY6" fmla="*/ 5849441 h 7000644"/>
                <a:gd name="connsiteX7" fmla="*/ 2454115 w 6032180"/>
                <a:gd name="connsiteY7" fmla="*/ 6822477 h 7000644"/>
                <a:gd name="connsiteX8" fmla="*/ 5854014 w 6032180"/>
                <a:gd name="connsiteY8" fmla="*/ 3500322 h 7000644"/>
                <a:gd name="connsiteX9" fmla="*/ 2454115 w 6032180"/>
                <a:gd name="connsiteY9" fmla="*/ 178167 h 7000644"/>
                <a:gd name="connsiteX10" fmla="*/ 50024 w 6032180"/>
                <a:gd name="connsiteY10" fmla="*/ 1151204 h 7000644"/>
                <a:gd name="connsiteX11" fmla="*/ 0 w 6032180"/>
                <a:gd name="connsiteY11" fmla="*/ 1204985 h 7000644"/>
                <a:gd name="connsiteX12" fmla="*/ 0 w 6032180"/>
                <a:gd name="connsiteY12" fmla="*/ 957685 h 7000644"/>
                <a:gd name="connsiteX13" fmla="*/ 178133 w 6032180"/>
                <a:gd name="connsiteY13" fmla="*/ 799304 h 7000644"/>
                <a:gd name="connsiteX14" fmla="*/ 2454115 w 6032180"/>
                <a:gd name="connsiteY14" fmla="*/ 0 h 700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32180" h="7000644">
                  <a:moveTo>
                    <a:pt x="2454115" y="0"/>
                  </a:moveTo>
                  <a:cubicBezTo>
                    <a:pt x="4430226" y="0"/>
                    <a:pt x="6032180" y="1567148"/>
                    <a:pt x="6032180" y="3500322"/>
                  </a:cubicBezTo>
                  <a:cubicBezTo>
                    <a:pt x="6032180" y="5433496"/>
                    <a:pt x="4430226" y="7000644"/>
                    <a:pt x="2454115" y="7000644"/>
                  </a:cubicBezTo>
                  <a:cubicBezTo>
                    <a:pt x="1589567" y="7000644"/>
                    <a:pt x="796634" y="6700682"/>
                    <a:pt x="178133" y="6201341"/>
                  </a:cubicBezTo>
                  <a:lnTo>
                    <a:pt x="0" y="6042960"/>
                  </a:lnTo>
                  <a:lnTo>
                    <a:pt x="0" y="5795660"/>
                  </a:lnTo>
                  <a:lnTo>
                    <a:pt x="50024" y="5849441"/>
                  </a:lnTo>
                  <a:cubicBezTo>
                    <a:pt x="665284" y="6450632"/>
                    <a:pt x="1515259" y="6822477"/>
                    <a:pt x="2454115" y="6822477"/>
                  </a:cubicBezTo>
                  <a:cubicBezTo>
                    <a:pt x="4331827" y="6822477"/>
                    <a:pt x="5854014" y="5335098"/>
                    <a:pt x="5854014" y="3500322"/>
                  </a:cubicBezTo>
                  <a:cubicBezTo>
                    <a:pt x="5854014" y="1665546"/>
                    <a:pt x="4331827" y="178167"/>
                    <a:pt x="2454115" y="178167"/>
                  </a:cubicBezTo>
                  <a:cubicBezTo>
                    <a:pt x="1515259" y="178167"/>
                    <a:pt x="665284" y="550012"/>
                    <a:pt x="50024" y="1151204"/>
                  </a:cubicBezTo>
                  <a:lnTo>
                    <a:pt x="0" y="1204985"/>
                  </a:lnTo>
                  <a:lnTo>
                    <a:pt x="0" y="957685"/>
                  </a:lnTo>
                  <a:lnTo>
                    <a:pt x="178133" y="799304"/>
                  </a:lnTo>
                  <a:cubicBezTo>
                    <a:pt x="796634" y="299962"/>
                    <a:pt x="1589567" y="0"/>
                    <a:pt x="2454115" y="0"/>
                  </a:cubicBezTo>
                  <a:close/>
                </a:path>
              </a:pathLst>
            </a:cu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847730" y="1371247"/>
              <a:ext cx="971317" cy="807139"/>
              <a:chOff x="3847730" y="1371247"/>
              <a:chExt cx="971317" cy="807139"/>
            </a:xfrm>
          </p:grpSpPr>
          <p:sp>
            <p:nvSpPr>
              <p:cNvPr id="55" name="Donut 54"/>
              <p:cNvSpPr/>
              <p:nvPr/>
            </p:nvSpPr>
            <p:spPr bwMode="ltGray">
              <a:xfrm>
                <a:off x="3847730" y="1573702"/>
                <a:ext cx="604684" cy="604684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 rot="10800000">
                <a:off x="4409479" y="1371247"/>
                <a:ext cx="409568" cy="404910"/>
                <a:chOff x="4640561" y="4993043"/>
                <a:chExt cx="409568" cy="404910"/>
              </a:xfrm>
            </p:grpSpPr>
            <p:sp>
              <p:nvSpPr>
                <p:cNvPr id="70" name="Donut 69"/>
                <p:cNvSpPr/>
                <p:nvPr/>
              </p:nvSpPr>
              <p:spPr bwMode="ltGray">
                <a:xfrm rot="16200000">
                  <a:off x="4734213" y="4993043"/>
                  <a:ext cx="315916" cy="315916"/>
                </a:xfrm>
                <a:prstGeom prst="donut">
                  <a:avLst>
                    <a:gd name="adj" fmla="val 15352"/>
                  </a:avLst>
                </a:prstGeom>
                <a:solidFill>
                  <a:schemeClr val="accent4"/>
                </a:solidFill>
                <a:ln w="127000" cap="sq" cmpd="thinThick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Donut 70"/>
                <p:cNvSpPr/>
                <p:nvPr/>
              </p:nvSpPr>
              <p:spPr bwMode="ltGray">
                <a:xfrm rot="16200000">
                  <a:off x="4640561" y="5276900"/>
                  <a:ext cx="121053" cy="121053"/>
                </a:xfrm>
                <a:prstGeom prst="donut">
                  <a:avLst/>
                </a:prstGeom>
                <a:solidFill>
                  <a:schemeClr val="accent4"/>
                </a:solidFill>
                <a:ln w="127000" cap="sq" cmpd="thinThick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72" name="Title 12"/>
          <p:cNvSpPr>
            <a:spLocks noGrp="1"/>
          </p:cNvSpPr>
          <p:nvPr>
            <p:ph type="title"/>
          </p:nvPr>
        </p:nvSpPr>
        <p:spPr>
          <a:xfrm>
            <a:off x="1996728" y="606901"/>
            <a:ext cx="9620250" cy="498598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</a:rPr>
              <a:t>ARE YOU THE CHIEF MEANING OFFICER? </a:t>
            </a:r>
          </a:p>
        </p:txBody>
      </p:sp>
      <p:sp>
        <p:nvSpPr>
          <p:cNvPr id="9" name="Rectangle 8"/>
          <p:cNvSpPr/>
          <p:nvPr/>
        </p:nvSpPr>
        <p:spPr bwMode="ltGray">
          <a:xfrm>
            <a:off x="997744" y="759218"/>
            <a:ext cx="267498" cy="19396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571750" y="6451407"/>
            <a:ext cx="83248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onut 29"/>
          <p:cNvSpPr/>
          <p:nvPr/>
        </p:nvSpPr>
        <p:spPr bwMode="ltGray">
          <a:xfrm>
            <a:off x="1217718" y="553858"/>
            <a:ext cx="604684" cy="604684"/>
          </a:xfrm>
          <a:prstGeom prst="donut">
            <a:avLst>
              <a:gd name="adj" fmla="val 8151"/>
            </a:avLst>
          </a:prstGeom>
          <a:solidFill>
            <a:schemeClr val="accent4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2766" y="58227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D4D07"/>
                </a:solidFill>
                <a:latin typeface="Arial Rounded MT Bold" panose="020F0704030504030204" pitchFamily="34" charset="0"/>
                <a:ea typeface="Adobe Heiti Std R" panose="020B0400000000000000" pitchFamily="34" charset="-128"/>
                <a:cs typeface="+mj-cs"/>
              </a:rPr>
              <a:t>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17146" y="1851279"/>
            <a:ext cx="2971218" cy="604684"/>
            <a:chOff x="5317146" y="1851279"/>
            <a:chExt cx="2971218" cy="604684"/>
          </a:xfrm>
        </p:grpSpPr>
        <p:grpSp>
          <p:nvGrpSpPr>
            <p:cNvPr id="13" name="Group 12"/>
            <p:cNvGrpSpPr/>
            <p:nvPr/>
          </p:nvGrpSpPr>
          <p:grpSpPr>
            <a:xfrm>
              <a:off x="5317146" y="1851279"/>
              <a:ext cx="604684" cy="604684"/>
              <a:chOff x="5143702" y="2255946"/>
              <a:chExt cx="604684" cy="604684"/>
            </a:xfrm>
          </p:grpSpPr>
          <p:sp>
            <p:nvSpPr>
              <p:cNvPr id="35" name="Donut 34"/>
              <p:cNvSpPr/>
              <p:nvPr/>
            </p:nvSpPr>
            <p:spPr bwMode="ltGray">
              <a:xfrm>
                <a:off x="5143702" y="2255946"/>
                <a:ext cx="604684" cy="604684"/>
              </a:xfrm>
              <a:prstGeom prst="donut">
                <a:avLst>
                  <a:gd name="adj" fmla="val 371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9957" y="2382201"/>
                <a:ext cx="352174" cy="352174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200485" y="1967741"/>
              <a:ext cx="2087879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Breakdown silos 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7146" y="2788306"/>
            <a:ext cx="2956279" cy="604684"/>
            <a:chOff x="5317146" y="2788306"/>
            <a:chExt cx="2956279" cy="604684"/>
          </a:xfrm>
        </p:grpSpPr>
        <p:grpSp>
          <p:nvGrpSpPr>
            <p:cNvPr id="41" name="Group 40"/>
            <p:cNvGrpSpPr/>
            <p:nvPr/>
          </p:nvGrpSpPr>
          <p:grpSpPr>
            <a:xfrm>
              <a:off x="5317146" y="2788306"/>
              <a:ext cx="604684" cy="604684"/>
              <a:chOff x="5143702" y="2255946"/>
              <a:chExt cx="604684" cy="604684"/>
            </a:xfrm>
          </p:grpSpPr>
          <p:sp>
            <p:nvSpPr>
              <p:cNvPr id="42" name="Donut 41"/>
              <p:cNvSpPr/>
              <p:nvPr/>
            </p:nvSpPr>
            <p:spPr bwMode="ltGray">
              <a:xfrm>
                <a:off x="5143702" y="2255946"/>
                <a:ext cx="604684" cy="604684"/>
              </a:xfrm>
              <a:prstGeom prst="donut">
                <a:avLst>
                  <a:gd name="adj" fmla="val 371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9957" y="2382201"/>
                <a:ext cx="352174" cy="352174"/>
              </a:xfrm>
              <a:prstGeom prst="rect">
                <a:avLst/>
              </a:prstGeom>
            </p:spPr>
          </p:pic>
        </p:grpSp>
        <p:sp>
          <p:nvSpPr>
            <p:cNvPr id="44" name="Rectangle 43"/>
            <p:cNvSpPr/>
            <p:nvPr/>
          </p:nvSpPr>
          <p:spPr>
            <a:xfrm>
              <a:off x="6200485" y="2905982"/>
              <a:ext cx="2072940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Get rid of clutter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17146" y="3844223"/>
            <a:ext cx="3293294" cy="738664"/>
            <a:chOff x="5317146" y="3844223"/>
            <a:chExt cx="3293294" cy="738664"/>
          </a:xfrm>
        </p:grpSpPr>
        <p:grpSp>
          <p:nvGrpSpPr>
            <p:cNvPr id="45" name="Group 44"/>
            <p:cNvGrpSpPr/>
            <p:nvPr/>
          </p:nvGrpSpPr>
          <p:grpSpPr>
            <a:xfrm>
              <a:off x="5317146" y="3915434"/>
              <a:ext cx="604684" cy="604684"/>
              <a:chOff x="5143702" y="2255946"/>
              <a:chExt cx="604684" cy="604684"/>
            </a:xfrm>
          </p:grpSpPr>
          <p:sp>
            <p:nvSpPr>
              <p:cNvPr id="46" name="Donut 45"/>
              <p:cNvSpPr/>
              <p:nvPr/>
            </p:nvSpPr>
            <p:spPr bwMode="ltGray">
              <a:xfrm>
                <a:off x="5143702" y="2255946"/>
                <a:ext cx="604684" cy="604684"/>
              </a:xfrm>
              <a:prstGeom prst="donut">
                <a:avLst>
                  <a:gd name="adj" fmla="val 371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9957" y="2382201"/>
                <a:ext cx="352174" cy="352174"/>
              </a:xfrm>
              <a:prstGeom prst="rect">
                <a:avLst/>
              </a:prstGeom>
            </p:spPr>
          </p:pic>
        </p:grpSp>
        <p:sp>
          <p:nvSpPr>
            <p:cNvPr id="48" name="Rectangle 47"/>
            <p:cNvSpPr/>
            <p:nvPr/>
          </p:nvSpPr>
          <p:spPr>
            <a:xfrm>
              <a:off x="6200485" y="3844223"/>
              <a:ext cx="2409955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Love to see people </a:t>
              </a:r>
              <a:b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float and succeed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17146" y="5143834"/>
            <a:ext cx="4372371" cy="738664"/>
            <a:chOff x="5317146" y="5143834"/>
            <a:chExt cx="4372371" cy="738664"/>
          </a:xfrm>
        </p:grpSpPr>
        <p:grpSp>
          <p:nvGrpSpPr>
            <p:cNvPr id="49" name="Group 48"/>
            <p:cNvGrpSpPr/>
            <p:nvPr/>
          </p:nvGrpSpPr>
          <p:grpSpPr>
            <a:xfrm>
              <a:off x="5317146" y="5232662"/>
              <a:ext cx="604684" cy="604684"/>
              <a:chOff x="5143702" y="2255946"/>
              <a:chExt cx="604684" cy="604684"/>
            </a:xfrm>
          </p:grpSpPr>
          <p:sp>
            <p:nvSpPr>
              <p:cNvPr id="50" name="Donut 49"/>
              <p:cNvSpPr/>
              <p:nvPr/>
            </p:nvSpPr>
            <p:spPr bwMode="ltGray">
              <a:xfrm>
                <a:off x="5143702" y="2255946"/>
                <a:ext cx="604684" cy="604684"/>
              </a:xfrm>
              <a:prstGeom prst="donut">
                <a:avLst>
                  <a:gd name="adj" fmla="val 371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9957" y="2382201"/>
                <a:ext cx="352174" cy="352174"/>
              </a:xfrm>
              <a:prstGeom prst="rect">
                <a:avLst/>
              </a:prstGeom>
            </p:spPr>
          </p:pic>
        </p:grpSp>
        <p:sp>
          <p:nvSpPr>
            <p:cNvPr id="52" name="Rectangle 51"/>
            <p:cNvSpPr/>
            <p:nvPr/>
          </p:nvSpPr>
          <p:spPr>
            <a:xfrm>
              <a:off x="6200485" y="5143834"/>
              <a:ext cx="3489032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Remember you're </a:t>
              </a:r>
              <a:b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responsible for people lives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16200000" flipH="1">
            <a:off x="11442202" y="1356965"/>
            <a:ext cx="786458" cy="653526"/>
            <a:chOff x="3847730" y="1371247"/>
            <a:chExt cx="971317" cy="807139"/>
          </a:xfrm>
        </p:grpSpPr>
        <p:sp>
          <p:nvSpPr>
            <p:cNvPr id="59" name="Donut 58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64" name="Donut 63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Donut 64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 flipH="1">
            <a:off x="11131319" y="5972731"/>
            <a:ext cx="971317" cy="807139"/>
            <a:chOff x="3847730" y="1371247"/>
            <a:chExt cx="971317" cy="807139"/>
          </a:xfrm>
        </p:grpSpPr>
        <p:sp>
          <p:nvSpPr>
            <p:cNvPr id="67" name="Donut 66"/>
            <p:cNvSpPr/>
            <p:nvPr/>
          </p:nvSpPr>
          <p:spPr bwMode="ltGray">
            <a:xfrm>
              <a:off x="3847730" y="1573702"/>
              <a:ext cx="604684" cy="604684"/>
            </a:xfrm>
            <a:prstGeom prst="donut">
              <a:avLst>
                <a:gd name="adj" fmla="val 15352"/>
              </a:avLst>
            </a:prstGeom>
            <a:solidFill>
              <a:schemeClr val="accent4"/>
            </a:solidFill>
            <a:ln w="127000" cap="sq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 rot="10800000">
              <a:off x="4409479" y="1371247"/>
              <a:ext cx="409568" cy="404910"/>
              <a:chOff x="4640561" y="4993043"/>
              <a:chExt cx="409568" cy="404910"/>
            </a:xfrm>
          </p:grpSpPr>
          <p:sp>
            <p:nvSpPr>
              <p:cNvPr id="73" name="Donut 72"/>
              <p:cNvSpPr/>
              <p:nvPr/>
            </p:nvSpPr>
            <p:spPr bwMode="ltGray">
              <a:xfrm rot="16200000">
                <a:off x="4734213" y="4993043"/>
                <a:ext cx="315916" cy="315916"/>
              </a:xfrm>
              <a:prstGeom prst="donut">
                <a:avLst>
                  <a:gd name="adj" fmla="val 15352"/>
                </a:avLst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Donut 73"/>
              <p:cNvSpPr/>
              <p:nvPr/>
            </p:nvSpPr>
            <p:spPr bwMode="ltGray">
              <a:xfrm rot="16200000">
                <a:off x="4640561" y="5276900"/>
                <a:ext cx="121053" cy="121053"/>
              </a:xfrm>
              <a:prstGeom prst="donut">
                <a:avLst/>
              </a:prstGeom>
              <a:solidFill>
                <a:schemeClr val="accent4"/>
              </a:solidFill>
              <a:ln w="127000" cap="sq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897085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bg1">
            <a:lumMod val="85000"/>
          </a:schemeClr>
        </a:solidFill>
        <a:ln w="127000" cap="sq" cmpd="thinThick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3138</TotalTime>
  <Words>532</Words>
  <Application>Microsoft Office PowerPoint</Application>
  <PresentationFormat>Custom</PresentationFormat>
  <Paragraphs>126</Paragraphs>
  <Slides>23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A LITTLE ABOUT  ME AND MY DEATH </vt:lpstr>
      <vt:lpstr>SOME OF THE BRANDS WE SELL</vt:lpstr>
      <vt:lpstr>Slide 4</vt:lpstr>
      <vt:lpstr>Slide 5</vt:lpstr>
      <vt:lpstr>Slide 6</vt:lpstr>
      <vt:lpstr>WHY LEADERSHIP  IS DEAD</vt:lpstr>
      <vt:lpstr>10</vt:lpstr>
      <vt:lpstr>ARE YOU THE CHIEF MEANING OFFICER? </vt:lpstr>
      <vt:lpstr>DO YOU UNDERSTAND  YOUR BUSINESS? </vt:lpstr>
      <vt:lpstr>Slide 11</vt:lpstr>
      <vt:lpstr>DO YOU KNOW  YOUR COMPETITIVE ADVANTAGE? </vt:lpstr>
      <vt:lpstr>DO YOU TRULY UNDERSTAND CHANGE WILL HAPPEN? </vt:lpstr>
      <vt:lpstr>Slide 14</vt:lpstr>
      <vt:lpstr>DO YOU HAVE AUTHENTIC HAPPINESS? </vt:lpstr>
      <vt:lpstr>Slide 16</vt:lpstr>
      <vt:lpstr>Slide 17</vt:lpstr>
      <vt:lpstr>Slide 18</vt:lpstr>
      <vt:lpstr>How did that feel? 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IS DEAD</dc:title>
  <dc:creator>Vishnu</dc:creator>
  <cp:lastModifiedBy>GPSHRM</cp:lastModifiedBy>
  <cp:revision>300</cp:revision>
  <cp:lastPrinted>2017-04-27T12:35:36Z</cp:lastPrinted>
  <dcterms:created xsi:type="dcterms:W3CDTF">2017-04-19T09:09:58Z</dcterms:created>
  <dcterms:modified xsi:type="dcterms:W3CDTF">2017-08-10T15:28:19Z</dcterms:modified>
</cp:coreProperties>
</file>