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81" r:id="rId3"/>
    <p:sldId id="259" r:id="rId4"/>
    <p:sldId id="260" r:id="rId5"/>
    <p:sldId id="257" r:id="rId6"/>
    <p:sldId id="280" r:id="rId7"/>
    <p:sldId id="283" r:id="rId8"/>
    <p:sldId id="261" r:id="rId9"/>
    <p:sldId id="262" r:id="rId10"/>
    <p:sldId id="266" r:id="rId11"/>
    <p:sldId id="263" r:id="rId12"/>
    <p:sldId id="264" r:id="rId13"/>
    <p:sldId id="265" r:id="rId14"/>
    <p:sldId id="267" r:id="rId15"/>
    <p:sldId id="268" r:id="rId16"/>
    <p:sldId id="269" r:id="rId17"/>
    <p:sldId id="270" r:id="rId18"/>
    <p:sldId id="284" r:id="rId19"/>
    <p:sldId id="285" r:id="rId20"/>
    <p:sldId id="286" r:id="rId21"/>
    <p:sldId id="287" r:id="rId22"/>
    <p:sldId id="288"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188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429064" y="2375068"/>
            <a:ext cx="6379328" cy="2301240"/>
          </a:xfrm>
        </p:spPr>
        <p:txBody>
          <a:bodyPr rIns="45720" anchor="t"/>
          <a:lstStyle>
            <a:lvl1pPr algn="r">
              <a:defRPr lang="en-US" b="1" cap="all" baseline="0" dirty="0">
                <a:ln w="5000" cmpd="sng">
                  <a:noFill/>
                  <a:prstDash val="solid"/>
                </a:ln>
                <a:solidFill>
                  <a:srgbClr val="22414E"/>
                </a:solidFill>
                <a:effectLst/>
              </a:defRPr>
            </a:lvl1pPr>
          </a:lstStyle>
          <a:p>
            <a:r>
              <a:rPr kumimoji="0" lang="en-US" smtClean="0"/>
              <a:t>Click to edit Master title style</a:t>
            </a:r>
            <a:endParaRPr kumimoji="0" lang="en-US" dirty="0"/>
          </a:p>
        </p:txBody>
      </p:sp>
      <p:sp>
        <p:nvSpPr>
          <p:cNvPr id="17" name="Subtitle 16"/>
          <p:cNvSpPr>
            <a:spLocks noGrp="1"/>
          </p:cNvSpPr>
          <p:nvPr>
            <p:ph type="subTitle" idx="1"/>
          </p:nvPr>
        </p:nvSpPr>
        <p:spPr>
          <a:xfrm>
            <a:off x="433050" y="1152305"/>
            <a:ext cx="6379328" cy="1128793"/>
          </a:xfrm>
        </p:spPr>
        <p:txBody>
          <a:bodyPr tIns="0" rIns="45720" bIns="0" anchor="b">
            <a:normAutofit/>
          </a:bodyPr>
          <a:lstStyle>
            <a:lvl1pPr marL="0" indent="0" algn="r">
              <a:buNone/>
              <a:defRPr sz="2000" b="0" i="1">
                <a:solidFill>
                  <a:srgbClr val="29ABE2"/>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30" name="Date Placeholder 29"/>
          <p:cNvSpPr>
            <a:spLocks noGrp="1"/>
          </p:cNvSpPr>
          <p:nvPr>
            <p:ph type="dt" sz="half" idx="10"/>
          </p:nvPr>
        </p:nvSpPr>
        <p:spPr/>
        <p:txBody>
          <a:bodyPr/>
          <a:lstStyle>
            <a:lvl1pPr>
              <a:defRPr>
                <a:solidFill>
                  <a:schemeClr val="bg1">
                    <a:lumMod val="75000"/>
                  </a:schemeClr>
                </a:solidFill>
              </a:defRPr>
            </a:lvl1pPr>
          </a:lstStyle>
          <a:p>
            <a:fld id="{48969118-CE25-4844-BBB0-5877508691B1}" type="datetimeFigureOut">
              <a:rPr lang="en-US" smtClean="0"/>
              <a:pPr/>
              <a:t>10/12/16</a:t>
            </a:fld>
            <a:endParaRPr lang="en-US" dirty="0"/>
          </a:p>
        </p:txBody>
      </p:sp>
      <p:sp>
        <p:nvSpPr>
          <p:cNvPr id="19" name="Footer Placeholder 18"/>
          <p:cNvSpPr>
            <a:spLocks noGrp="1"/>
          </p:cNvSpPr>
          <p:nvPr>
            <p:ph type="ftr" sz="quarter" idx="11"/>
          </p:nvPr>
        </p:nvSpPr>
        <p:spPr/>
        <p:txBody>
          <a:bodyPr/>
          <a:lstStyle>
            <a:lvl1pPr>
              <a:defRPr>
                <a:solidFill>
                  <a:schemeClr val="bg1">
                    <a:lumMod val="75000"/>
                  </a:schemeClr>
                </a:solidFill>
              </a:defRPr>
            </a:lvl1pPr>
          </a:lstStyle>
          <a:p>
            <a:endParaRPr lang="en-US"/>
          </a:p>
        </p:txBody>
      </p:sp>
      <p:sp>
        <p:nvSpPr>
          <p:cNvPr id="27" name="Slide Number Placeholder 26"/>
          <p:cNvSpPr>
            <a:spLocks noGrp="1"/>
          </p:cNvSpPr>
          <p:nvPr>
            <p:ph type="sldNum" sz="quarter" idx="12"/>
          </p:nvPr>
        </p:nvSpPr>
        <p:spPr>
          <a:xfrm>
            <a:off x="7979737" y="6422064"/>
            <a:ext cx="629752" cy="365125"/>
          </a:xfrm>
        </p:spPr>
        <p:txBody>
          <a:bodyPr/>
          <a:lstStyle>
            <a:lvl1pPr>
              <a:defRPr>
                <a:solidFill>
                  <a:schemeClr val="bg1">
                    <a:lumMod val="75000"/>
                  </a:schemeClr>
                </a:solidFill>
              </a:defRPr>
            </a:lvl1pPr>
          </a:lstStyle>
          <a:p>
            <a:fld id="{5E2D3C1A-0F68-2044-ABEE-FB48AA993E86}" type="slidenum">
              <a:rPr lang="en-US" smtClean="0"/>
              <a:pPr/>
              <a:t>‹#›</a:t>
            </a:fld>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3745" y="202398"/>
            <a:ext cx="1864625" cy="548200"/>
          </a:xfrm>
          <a:prstGeom prst="rect">
            <a:avLst/>
          </a:prstGeom>
        </p:spPr>
      </p:pic>
      <p:sp>
        <p:nvSpPr>
          <p:cNvPr id="10" name="Rectangle 1"/>
          <p:cNvSpPr/>
          <p:nvPr userDrawn="1"/>
        </p:nvSpPr>
        <p:spPr>
          <a:xfrm>
            <a:off x="7353386" y="-10083"/>
            <a:ext cx="1811705" cy="6886078"/>
          </a:xfrm>
          <a:custGeom>
            <a:avLst/>
            <a:gdLst>
              <a:gd name="connsiteX0" fmla="*/ 0 w 9144000"/>
              <a:gd name="connsiteY0" fmla="*/ 0 h 1562976"/>
              <a:gd name="connsiteX1" fmla="*/ 9144000 w 9144000"/>
              <a:gd name="connsiteY1" fmla="*/ 0 h 1562976"/>
              <a:gd name="connsiteX2" fmla="*/ 9144000 w 9144000"/>
              <a:gd name="connsiteY2" fmla="*/ 1562976 h 1562976"/>
              <a:gd name="connsiteX3" fmla="*/ 0 w 9144000"/>
              <a:gd name="connsiteY3" fmla="*/ 1562976 h 1562976"/>
              <a:gd name="connsiteX4" fmla="*/ 0 w 9144000"/>
              <a:gd name="connsiteY4" fmla="*/ 0 h 1562976"/>
              <a:gd name="connsiteX0" fmla="*/ 0 w 9144000"/>
              <a:gd name="connsiteY0" fmla="*/ 0 h 1562976"/>
              <a:gd name="connsiteX1" fmla="*/ 9144000 w 9144000"/>
              <a:gd name="connsiteY1" fmla="*/ 0 h 1562976"/>
              <a:gd name="connsiteX2" fmla="*/ 9144000 w 9144000"/>
              <a:gd name="connsiteY2" fmla="*/ 417386 h 1562976"/>
              <a:gd name="connsiteX3" fmla="*/ 0 w 9144000"/>
              <a:gd name="connsiteY3" fmla="*/ 1562976 h 1562976"/>
              <a:gd name="connsiteX4" fmla="*/ 0 w 9144000"/>
              <a:gd name="connsiteY4" fmla="*/ 0 h 1562976"/>
              <a:gd name="connsiteX0" fmla="*/ 0 w 9144000"/>
              <a:gd name="connsiteY0" fmla="*/ 0 h 2033645"/>
              <a:gd name="connsiteX1" fmla="*/ 9144000 w 9144000"/>
              <a:gd name="connsiteY1" fmla="*/ 0 h 2033645"/>
              <a:gd name="connsiteX2" fmla="*/ 9144000 w 9144000"/>
              <a:gd name="connsiteY2" fmla="*/ 417386 h 2033645"/>
              <a:gd name="connsiteX3" fmla="*/ 0 w 9144000"/>
              <a:gd name="connsiteY3" fmla="*/ 2033645 h 2033645"/>
              <a:gd name="connsiteX4" fmla="*/ 0 w 9144000"/>
              <a:gd name="connsiteY4" fmla="*/ 0 h 2033645"/>
              <a:gd name="connsiteX0" fmla="*/ 0 w 9144000"/>
              <a:gd name="connsiteY0" fmla="*/ 0 h 1811631"/>
              <a:gd name="connsiteX1" fmla="*/ 9144000 w 9144000"/>
              <a:gd name="connsiteY1" fmla="*/ 0 h 1811631"/>
              <a:gd name="connsiteX2" fmla="*/ 9144000 w 9144000"/>
              <a:gd name="connsiteY2" fmla="*/ 417386 h 1811631"/>
              <a:gd name="connsiteX3" fmla="*/ 0 w 9144000"/>
              <a:gd name="connsiteY3" fmla="*/ 1811631 h 1811631"/>
              <a:gd name="connsiteX4" fmla="*/ 0 w 9144000"/>
              <a:gd name="connsiteY4" fmla="*/ 0 h 1811631"/>
              <a:gd name="connsiteX0" fmla="*/ 9031879 w 9144000"/>
              <a:gd name="connsiteY0" fmla="*/ 0 h 4433008"/>
              <a:gd name="connsiteX1" fmla="*/ 9144000 w 9144000"/>
              <a:gd name="connsiteY1" fmla="*/ 2621377 h 4433008"/>
              <a:gd name="connsiteX2" fmla="*/ 9144000 w 9144000"/>
              <a:gd name="connsiteY2" fmla="*/ 3038763 h 4433008"/>
              <a:gd name="connsiteX3" fmla="*/ 0 w 9144000"/>
              <a:gd name="connsiteY3" fmla="*/ 4433008 h 4433008"/>
              <a:gd name="connsiteX4" fmla="*/ 9031879 w 9144000"/>
              <a:gd name="connsiteY4" fmla="*/ 0 h 4433008"/>
              <a:gd name="connsiteX0" fmla="*/ 9031879 w 9144000"/>
              <a:gd name="connsiteY0" fmla="*/ 0 h 4433008"/>
              <a:gd name="connsiteX1" fmla="*/ 8779883 w 9144000"/>
              <a:gd name="connsiteY1" fmla="*/ 2566479 h 4433008"/>
              <a:gd name="connsiteX2" fmla="*/ 9144000 w 9144000"/>
              <a:gd name="connsiteY2" fmla="*/ 3038763 h 4433008"/>
              <a:gd name="connsiteX3" fmla="*/ 0 w 9144000"/>
              <a:gd name="connsiteY3" fmla="*/ 4433008 h 4433008"/>
              <a:gd name="connsiteX4" fmla="*/ 9031879 w 9144000"/>
              <a:gd name="connsiteY4" fmla="*/ 0 h 4433008"/>
              <a:gd name="connsiteX0" fmla="*/ 9031879 w 9031879"/>
              <a:gd name="connsiteY0" fmla="*/ 0 h 10628403"/>
              <a:gd name="connsiteX1" fmla="*/ 8779883 w 9031879"/>
              <a:gd name="connsiteY1" fmla="*/ 2566479 h 10628403"/>
              <a:gd name="connsiteX2" fmla="*/ 9019667 w 9031879"/>
              <a:gd name="connsiteY2" fmla="*/ 10628403 h 10628403"/>
              <a:gd name="connsiteX3" fmla="*/ 0 w 9031879"/>
              <a:gd name="connsiteY3" fmla="*/ 4433008 h 10628403"/>
              <a:gd name="connsiteX4" fmla="*/ 9031879 w 9031879"/>
              <a:gd name="connsiteY4" fmla="*/ 0 h 10628403"/>
              <a:gd name="connsiteX0" fmla="*/ 9031879 w 9031879"/>
              <a:gd name="connsiteY0" fmla="*/ 0 h 10628403"/>
              <a:gd name="connsiteX1" fmla="*/ 9019667 w 9031879"/>
              <a:gd name="connsiteY1" fmla="*/ 2635101 h 10628403"/>
              <a:gd name="connsiteX2" fmla="*/ 9019667 w 9031879"/>
              <a:gd name="connsiteY2" fmla="*/ 10628403 h 10628403"/>
              <a:gd name="connsiteX3" fmla="*/ 0 w 9031879"/>
              <a:gd name="connsiteY3" fmla="*/ 4433008 h 10628403"/>
              <a:gd name="connsiteX4" fmla="*/ 9031879 w 9031879"/>
              <a:gd name="connsiteY4" fmla="*/ 0 h 10628403"/>
              <a:gd name="connsiteX0" fmla="*/ 1811705 w 1811705"/>
              <a:gd name="connsiteY0" fmla="*/ 13725 h 10642128"/>
              <a:gd name="connsiteX1" fmla="*/ 1799493 w 1811705"/>
              <a:gd name="connsiteY1" fmla="*/ 2648826 h 10642128"/>
              <a:gd name="connsiteX2" fmla="*/ 1799493 w 1811705"/>
              <a:gd name="connsiteY2" fmla="*/ 10642128 h 10642128"/>
              <a:gd name="connsiteX3" fmla="*/ 0 w 1811705"/>
              <a:gd name="connsiteY3" fmla="*/ 0 h 10642128"/>
              <a:gd name="connsiteX4" fmla="*/ 1811705 w 1811705"/>
              <a:gd name="connsiteY4" fmla="*/ 13725 h 10642128"/>
              <a:gd name="connsiteX0" fmla="*/ 1811705 w 2252446"/>
              <a:gd name="connsiteY0" fmla="*/ 13725 h 10642128"/>
              <a:gd name="connsiteX1" fmla="*/ 2252419 w 2252446"/>
              <a:gd name="connsiteY1" fmla="*/ 9469895 h 10642128"/>
              <a:gd name="connsiteX2" fmla="*/ 1799493 w 2252446"/>
              <a:gd name="connsiteY2" fmla="*/ 10642128 h 10642128"/>
              <a:gd name="connsiteX3" fmla="*/ 0 w 2252446"/>
              <a:gd name="connsiteY3" fmla="*/ 0 h 10642128"/>
              <a:gd name="connsiteX4" fmla="*/ 1811705 w 2252446"/>
              <a:gd name="connsiteY4" fmla="*/ 13725 h 10642128"/>
              <a:gd name="connsiteX0" fmla="*/ 1811705 w 2252446"/>
              <a:gd name="connsiteY0" fmla="*/ 13725 h 10642128"/>
              <a:gd name="connsiteX1" fmla="*/ 2252419 w 2252446"/>
              <a:gd name="connsiteY1" fmla="*/ 9469895 h 10642128"/>
              <a:gd name="connsiteX2" fmla="*/ 1462019 w 2252446"/>
              <a:gd name="connsiteY2" fmla="*/ 10642128 h 10642128"/>
              <a:gd name="connsiteX3" fmla="*/ 0 w 2252446"/>
              <a:gd name="connsiteY3" fmla="*/ 0 h 10642128"/>
              <a:gd name="connsiteX4" fmla="*/ 1811705 w 2252446"/>
              <a:gd name="connsiteY4" fmla="*/ 13725 h 10642128"/>
              <a:gd name="connsiteX0" fmla="*/ 1811705 w 1811705"/>
              <a:gd name="connsiteY0" fmla="*/ 13725 h 10642128"/>
              <a:gd name="connsiteX1" fmla="*/ 1799493 w 1811705"/>
              <a:gd name="connsiteY1" fmla="*/ 10636476 h 10642128"/>
              <a:gd name="connsiteX2" fmla="*/ 1462019 w 1811705"/>
              <a:gd name="connsiteY2" fmla="*/ 10642128 h 10642128"/>
              <a:gd name="connsiteX3" fmla="*/ 0 w 1811705"/>
              <a:gd name="connsiteY3" fmla="*/ 0 h 10642128"/>
              <a:gd name="connsiteX4" fmla="*/ 1811705 w 1811705"/>
              <a:gd name="connsiteY4" fmla="*/ 13725 h 10642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705" h="10642128">
                <a:moveTo>
                  <a:pt x="1811705" y="13725"/>
                </a:moveTo>
                <a:cubicBezTo>
                  <a:pt x="1807634" y="892092"/>
                  <a:pt x="1803564" y="9758109"/>
                  <a:pt x="1799493" y="10636476"/>
                </a:cubicBezTo>
                <a:lnTo>
                  <a:pt x="1462019" y="10642128"/>
                </a:lnTo>
                <a:lnTo>
                  <a:pt x="0" y="0"/>
                </a:lnTo>
                <a:lnTo>
                  <a:pt x="1811705" y="13725"/>
                </a:lnTo>
                <a:close/>
              </a:path>
            </a:pathLst>
          </a:custGeom>
          <a:solidFill>
            <a:srgbClr val="29ABE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rgbClr val="22414E"/>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bg1"/>
                </a:solidFill>
              </a:defRPr>
            </a:lvl1pPr>
          </a:lstStyle>
          <a:p>
            <a:fld id="{48969118-CE25-4844-BBB0-5877508691B1}" type="datetimeFigureOut">
              <a:rPr lang="en-US" smtClean="0"/>
              <a:pPr/>
              <a:t>10/12/16</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12" name="Title 8"/>
          <p:cNvSpPr>
            <a:spLocks noGrp="1"/>
          </p:cNvSpPr>
          <p:nvPr>
            <p:ph type="ctrTitle"/>
          </p:nvPr>
        </p:nvSpPr>
        <p:spPr>
          <a:xfrm>
            <a:off x="429064" y="2375068"/>
            <a:ext cx="6379328" cy="2301240"/>
          </a:xfrm>
        </p:spPr>
        <p:txBody>
          <a:bodyPr rIns="45720" anchor="t"/>
          <a:lstStyle>
            <a:lvl1pPr algn="r">
              <a:defRPr lang="en-US" b="1" cap="all" baseline="0" dirty="0">
                <a:ln w="5000" cmpd="sng">
                  <a:noFill/>
                  <a:prstDash val="solid"/>
                </a:ln>
                <a:solidFill>
                  <a:schemeClr val="bg1"/>
                </a:solidFill>
                <a:effectLst/>
              </a:defRPr>
            </a:lvl1pPr>
          </a:lstStyle>
          <a:p>
            <a:r>
              <a:rPr kumimoji="0" lang="en-US" smtClean="0"/>
              <a:t>Click to edit Master title style</a:t>
            </a:r>
            <a:endParaRPr kumimoji="0" lang="en-US" dirty="0"/>
          </a:p>
        </p:txBody>
      </p:sp>
      <p:sp>
        <p:nvSpPr>
          <p:cNvPr id="13" name="Subtitle 16"/>
          <p:cNvSpPr>
            <a:spLocks noGrp="1"/>
          </p:cNvSpPr>
          <p:nvPr>
            <p:ph type="subTitle" idx="1"/>
          </p:nvPr>
        </p:nvSpPr>
        <p:spPr>
          <a:xfrm>
            <a:off x="433050" y="1152305"/>
            <a:ext cx="6379328" cy="1128793"/>
          </a:xfrm>
        </p:spPr>
        <p:txBody>
          <a:bodyPr tIns="0" rIns="45720" bIns="0" anchor="b">
            <a:normAutofit/>
          </a:bodyPr>
          <a:lstStyle>
            <a:lvl1pPr marL="0" indent="0" algn="r">
              <a:buNone/>
              <a:defRPr sz="2000" b="0" i="1">
                <a:solidFill>
                  <a:srgbClr val="29ABE2"/>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5983" y="184728"/>
            <a:ext cx="1864625" cy="548016"/>
          </a:xfrm>
          <a:prstGeom prst="rect">
            <a:avLst/>
          </a:prstGeom>
        </p:spPr>
      </p:pic>
      <p:sp>
        <p:nvSpPr>
          <p:cNvPr id="14" name="Rectangle 1"/>
          <p:cNvSpPr/>
          <p:nvPr userDrawn="1"/>
        </p:nvSpPr>
        <p:spPr>
          <a:xfrm>
            <a:off x="7353386" y="-10083"/>
            <a:ext cx="1811705" cy="6886078"/>
          </a:xfrm>
          <a:custGeom>
            <a:avLst/>
            <a:gdLst>
              <a:gd name="connsiteX0" fmla="*/ 0 w 9144000"/>
              <a:gd name="connsiteY0" fmla="*/ 0 h 1562976"/>
              <a:gd name="connsiteX1" fmla="*/ 9144000 w 9144000"/>
              <a:gd name="connsiteY1" fmla="*/ 0 h 1562976"/>
              <a:gd name="connsiteX2" fmla="*/ 9144000 w 9144000"/>
              <a:gd name="connsiteY2" fmla="*/ 1562976 h 1562976"/>
              <a:gd name="connsiteX3" fmla="*/ 0 w 9144000"/>
              <a:gd name="connsiteY3" fmla="*/ 1562976 h 1562976"/>
              <a:gd name="connsiteX4" fmla="*/ 0 w 9144000"/>
              <a:gd name="connsiteY4" fmla="*/ 0 h 1562976"/>
              <a:gd name="connsiteX0" fmla="*/ 0 w 9144000"/>
              <a:gd name="connsiteY0" fmla="*/ 0 h 1562976"/>
              <a:gd name="connsiteX1" fmla="*/ 9144000 w 9144000"/>
              <a:gd name="connsiteY1" fmla="*/ 0 h 1562976"/>
              <a:gd name="connsiteX2" fmla="*/ 9144000 w 9144000"/>
              <a:gd name="connsiteY2" fmla="*/ 417386 h 1562976"/>
              <a:gd name="connsiteX3" fmla="*/ 0 w 9144000"/>
              <a:gd name="connsiteY3" fmla="*/ 1562976 h 1562976"/>
              <a:gd name="connsiteX4" fmla="*/ 0 w 9144000"/>
              <a:gd name="connsiteY4" fmla="*/ 0 h 1562976"/>
              <a:gd name="connsiteX0" fmla="*/ 0 w 9144000"/>
              <a:gd name="connsiteY0" fmla="*/ 0 h 2033645"/>
              <a:gd name="connsiteX1" fmla="*/ 9144000 w 9144000"/>
              <a:gd name="connsiteY1" fmla="*/ 0 h 2033645"/>
              <a:gd name="connsiteX2" fmla="*/ 9144000 w 9144000"/>
              <a:gd name="connsiteY2" fmla="*/ 417386 h 2033645"/>
              <a:gd name="connsiteX3" fmla="*/ 0 w 9144000"/>
              <a:gd name="connsiteY3" fmla="*/ 2033645 h 2033645"/>
              <a:gd name="connsiteX4" fmla="*/ 0 w 9144000"/>
              <a:gd name="connsiteY4" fmla="*/ 0 h 2033645"/>
              <a:gd name="connsiteX0" fmla="*/ 0 w 9144000"/>
              <a:gd name="connsiteY0" fmla="*/ 0 h 1811631"/>
              <a:gd name="connsiteX1" fmla="*/ 9144000 w 9144000"/>
              <a:gd name="connsiteY1" fmla="*/ 0 h 1811631"/>
              <a:gd name="connsiteX2" fmla="*/ 9144000 w 9144000"/>
              <a:gd name="connsiteY2" fmla="*/ 417386 h 1811631"/>
              <a:gd name="connsiteX3" fmla="*/ 0 w 9144000"/>
              <a:gd name="connsiteY3" fmla="*/ 1811631 h 1811631"/>
              <a:gd name="connsiteX4" fmla="*/ 0 w 9144000"/>
              <a:gd name="connsiteY4" fmla="*/ 0 h 1811631"/>
              <a:gd name="connsiteX0" fmla="*/ 9031879 w 9144000"/>
              <a:gd name="connsiteY0" fmla="*/ 0 h 4433008"/>
              <a:gd name="connsiteX1" fmla="*/ 9144000 w 9144000"/>
              <a:gd name="connsiteY1" fmla="*/ 2621377 h 4433008"/>
              <a:gd name="connsiteX2" fmla="*/ 9144000 w 9144000"/>
              <a:gd name="connsiteY2" fmla="*/ 3038763 h 4433008"/>
              <a:gd name="connsiteX3" fmla="*/ 0 w 9144000"/>
              <a:gd name="connsiteY3" fmla="*/ 4433008 h 4433008"/>
              <a:gd name="connsiteX4" fmla="*/ 9031879 w 9144000"/>
              <a:gd name="connsiteY4" fmla="*/ 0 h 4433008"/>
              <a:gd name="connsiteX0" fmla="*/ 9031879 w 9144000"/>
              <a:gd name="connsiteY0" fmla="*/ 0 h 4433008"/>
              <a:gd name="connsiteX1" fmla="*/ 8779883 w 9144000"/>
              <a:gd name="connsiteY1" fmla="*/ 2566479 h 4433008"/>
              <a:gd name="connsiteX2" fmla="*/ 9144000 w 9144000"/>
              <a:gd name="connsiteY2" fmla="*/ 3038763 h 4433008"/>
              <a:gd name="connsiteX3" fmla="*/ 0 w 9144000"/>
              <a:gd name="connsiteY3" fmla="*/ 4433008 h 4433008"/>
              <a:gd name="connsiteX4" fmla="*/ 9031879 w 9144000"/>
              <a:gd name="connsiteY4" fmla="*/ 0 h 4433008"/>
              <a:gd name="connsiteX0" fmla="*/ 9031879 w 9031879"/>
              <a:gd name="connsiteY0" fmla="*/ 0 h 10628403"/>
              <a:gd name="connsiteX1" fmla="*/ 8779883 w 9031879"/>
              <a:gd name="connsiteY1" fmla="*/ 2566479 h 10628403"/>
              <a:gd name="connsiteX2" fmla="*/ 9019667 w 9031879"/>
              <a:gd name="connsiteY2" fmla="*/ 10628403 h 10628403"/>
              <a:gd name="connsiteX3" fmla="*/ 0 w 9031879"/>
              <a:gd name="connsiteY3" fmla="*/ 4433008 h 10628403"/>
              <a:gd name="connsiteX4" fmla="*/ 9031879 w 9031879"/>
              <a:gd name="connsiteY4" fmla="*/ 0 h 10628403"/>
              <a:gd name="connsiteX0" fmla="*/ 9031879 w 9031879"/>
              <a:gd name="connsiteY0" fmla="*/ 0 h 10628403"/>
              <a:gd name="connsiteX1" fmla="*/ 9019667 w 9031879"/>
              <a:gd name="connsiteY1" fmla="*/ 2635101 h 10628403"/>
              <a:gd name="connsiteX2" fmla="*/ 9019667 w 9031879"/>
              <a:gd name="connsiteY2" fmla="*/ 10628403 h 10628403"/>
              <a:gd name="connsiteX3" fmla="*/ 0 w 9031879"/>
              <a:gd name="connsiteY3" fmla="*/ 4433008 h 10628403"/>
              <a:gd name="connsiteX4" fmla="*/ 9031879 w 9031879"/>
              <a:gd name="connsiteY4" fmla="*/ 0 h 10628403"/>
              <a:gd name="connsiteX0" fmla="*/ 1811705 w 1811705"/>
              <a:gd name="connsiteY0" fmla="*/ 13725 h 10642128"/>
              <a:gd name="connsiteX1" fmla="*/ 1799493 w 1811705"/>
              <a:gd name="connsiteY1" fmla="*/ 2648826 h 10642128"/>
              <a:gd name="connsiteX2" fmla="*/ 1799493 w 1811705"/>
              <a:gd name="connsiteY2" fmla="*/ 10642128 h 10642128"/>
              <a:gd name="connsiteX3" fmla="*/ 0 w 1811705"/>
              <a:gd name="connsiteY3" fmla="*/ 0 h 10642128"/>
              <a:gd name="connsiteX4" fmla="*/ 1811705 w 1811705"/>
              <a:gd name="connsiteY4" fmla="*/ 13725 h 10642128"/>
              <a:gd name="connsiteX0" fmla="*/ 1811705 w 2252446"/>
              <a:gd name="connsiteY0" fmla="*/ 13725 h 10642128"/>
              <a:gd name="connsiteX1" fmla="*/ 2252419 w 2252446"/>
              <a:gd name="connsiteY1" fmla="*/ 9469895 h 10642128"/>
              <a:gd name="connsiteX2" fmla="*/ 1799493 w 2252446"/>
              <a:gd name="connsiteY2" fmla="*/ 10642128 h 10642128"/>
              <a:gd name="connsiteX3" fmla="*/ 0 w 2252446"/>
              <a:gd name="connsiteY3" fmla="*/ 0 h 10642128"/>
              <a:gd name="connsiteX4" fmla="*/ 1811705 w 2252446"/>
              <a:gd name="connsiteY4" fmla="*/ 13725 h 10642128"/>
              <a:gd name="connsiteX0" fmla="*/ 1811705 w 2252446"/>
              <a:gd name="connsiteY0" fmla="*/ 13725 h 10642128"/>
              <a:gd name="connsiteX1" fmla="*/ 2252419 w 2252446"/>
              <a:gd name="connsiteY1" fmla="*/ 9469895 h 10642128"/>
              <a:gd name="connsiteX2" fmla="*/ 1462019 w 2252446"/>
              <a:gd name="connsiteY2" fmla="*/ 10642128 h 10642128"/>
              <a:gd name="connsiteX3" fmla="*/ 0 w 2252446"/>
              <a:gd name="connsiteY3" fmla="*/ 0 h 10642128"/>
              <a:gd name="connsiteX4" fmla="*/ 1811705 w 2252446"/>
              <a:gd name="connsiteY4" fmla="*/ 13725 h 10642128"/>
              <a:gd name="connsiteX0" fmla="*/ 1811705 w 1811705"/>
              <a:gd name="connsiteY0" fmla="*/ 13725 h 10642128"/>
              <a:gd name="connsiteX1" fmla="*/ 1799493 w 1811705"/>
              <a:gd name="connsiteY1" fmla="*/ 10636476 h 10642128"/>
              <a:gd name="connsiteX2" fmla="*/ 1462019 w 1811705"/>
              <a:gd name="connsiteY2" fmla="*/ 10642128 h 10642128"/>
              <a:gd name="connsiteX3" fmla="*/ 0 w 1811705"/>
              <a:gd name="connsiteY3" fmla="*/ 0 h 10642128"/>
              <a:gd name="connsiteX4" fmla="*/ 1811705 w 1811705"/>
              <a:gd name="connsiteY4" fmla="*/ 13725 h 10642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705" h="10642128">
                <a:moveTo>
                  <a:pt x="1811705" y="13725"/>
                </a:moveTo>
                <a:cubicBezTo>
                  <a:pt x="1807634" y="892092"/>
                  <a:pt x="1803564" y="9758109"/>
                  <a:pt x="1799493" y="10636476"/>
                </a:cubicBezTo>
                <a:lnTo>
                  <a:pt x="1462019" y="10642128"/>
                </a:lnTo>
                <a:lnTo>
                  <a:pt x="0" y="0"/>
                </a:lnTo>
                <a:lnTo>
                  <a:pt x="1811705" y="13725"/>
                </a:lnTo>
                <a:close/>
              </a:path>
            </a:pathLst>
          </a:custGeom>
          <a:solidFill>
            <a:srgbClr val="29ABE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Slide Number Placeholder 26"/>
          <p:cNvSpPr>
            <a:spLocks noGrp="1"/>
          </p:cNvSpPr>
          <p:nvPr>
            <p:ph type="sldNum" sz="quarter" idx="12"/>
          </p:nvPr>
        </p:nvSpPr>
        <p:spPr>
          <a:xfrm>
            <a:off x="7979737" y="6422064"/>
            <a:ext cx="629752" cy="365125"/>
          </a:xfrm>
        </p:spPr>
        <p:txBody>
          <a:bodyPr/>
          <a:lstStyle>
            <a:lvl1pPr>
              <a:defRPr>
                <a:solidFill>
                  <a:schemeClr val="bg1"/>
                </a:solidFill>
              </a:defRPr>
            </a:lvl1pPr>
          </a:lstStyle>
          <a:p>
            <a:fld id="{5E2D3C1A-0F68-2044-ABEE-FB48AA993E86}"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71923"/>
            <a:ext cx="7467600" cy="1015487"/>
          </a:xfrm>
        </p:spPr>
        <p:txBody>
          <a:bodyPr/>
          <a:lstStyle>
            <a:lvl1pPr algn="l">
              <a:defRPr>
                <a:solidFill>
                  <a:srgbClr val="22414E"/>
                </a:solidFill>
              </a:defRPr>
            </a:lvl1pPr>
          </a:lstStyle>
          <a:p>
            <a:r>
              <a:rPr kumimoji="0" lang="en-US" smtClean="0"/>
              <a:t>Click to edit Master title style</a:t>
            </a:r>
            <a:endParaRPr kumimoji="0" lang="en-US" dirty="0"/>
          </a:p>
        </p:txBody>
      </p:sp>
      <p:sp>
        <p:nvSpPr>
          <p:cNvPr id="3" name="Content Placeholder 2"/>
          <p:cNvSpPr>
            <a:spLocks noGrp="1"/>
          </p:cNvSpPr>
          <p:nvPr>
            <p:ph idx="1"/>
          </p:nvPr>
        </p:nvSpPr>
        <p:spPr>
          <a:xfrm>
            <a:off x="457200" y="2316375"/>
            <a:ext cx="7467600" cy="3334557"/>
          </a:xfrm>
        </p:spPr>
        <p:txBody>
          <a:bodyPr/>
          <a:lstStyle>
            <a:lvl1pPr>
              <a:defRPr>
                <a:solidFill>
                  <a:srgbClr val="22414E"/>
                </a:solidFill>
              </a:defRPr>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4" name="Date Placeholder 3"/>
          <p:cNvSpPr>
            <a:spLocks noGrp="1"/>
          </p:cNvSpPr>
          <p:nvPr>
            <p:ph type="dt" sz="half" idx="10"/>
          </p:nvPr>
        </p:nvSpPr>
        <p:spPr/>
        <p:txBody>
          <a:bodyPr/>
          <a:lstStyle/>
          <a:p>
            <a:fld id="{48969118-CE25-4844-BBB0-5877508691B1}" type="datetimeFigureOut">
              <a:rPr lang="en-US" smtClean="0"/>
              <a:pPr/>
              <a:t>10/12/16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D3C1A-0F68-2044-ABEE-FB48AA993E8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07577"/>
            <a:ext cx="7467600" cy="850500"/>
          </a:xfrm>
        </p:spPr>
        <p:txBody>
          <a:bodyPr/>
          <a:lstStyle>
            <a:lvl1pPr>
              <a:defRPr>
                <a:solidFill>
                  <a:srgbClr val="22414E"/>
                </a:solidFill>
              </a:defRPr>
            </a:lvl1pPr>
          </a:lstStyle>
          <a:p>
            <a:r>
              <a:rPr kumimoji="0" lang="en-US" smtClean="0"/>
              <a:t>Click to edit Master title style</a:t>
            </a:r>
            <a:endParaRPr kumimoji="0" lang="en-US" dirty="0"/>
          </a:p>
        </p:txBody>
      </p:sp>
      <p:sp>
        <p:nvSpPr>
          <p:cNvPr id="3" name="Content Placeholder 2"/>
          <p:cNvSpPr>
            <a:spLocks noGrp="1"/>
          </p:cNvSpPr>
          <p:nvPr>
            <p:ph sz="half" idx="1"/>
          </p:nvPr>
        </p:nvSpPr>
        <p:spPr>
          <a:xfrm>
            <a:off x="457200" y="2257584"/>
            <a:ext cx="3657600" cy="3868579"/>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4" name="Content Placeholder 3"/>
          <p:cNvSpPr>
            <a:spLocks noGrp="1"/>
          </p:cNvSpPr>
          <p:nvPr>
            <p:ph sz="half" idx="2"/>
          </p:nvPr>
        </p:nvSpPr>
        <p:spPr>
          <a:xfrm>
            <a:off x="4267200" y="2257584"/>
            <a:ext cx="3657600" cy="3868579"/>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969118-CE25-4844-BBB0-5877508691B1}" type="datetimeFigureOut">
              <a:rPr lang="en-US" smtClean="0"/>
              <a:pPr/>
              <a:t>10/12/16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2D3C1A-0F68-2044-ABEE-FB48AA993E8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59308"/>
            <a:ext cx="7409492" cy="988099"/>
          </a:xfrm>
        </p:spPr>
        <p:txBody>
          <a:bodyPr anchor="ctr"/>
          <a:lstStyle>
            <a:lvl1pPr>
              <a:defRPr>
                <a:solidFill>
                  <a:srgbClr val="22414E"/>
                </a:solidFill>
              </a:defRPr>
            </a:lvl1pPr>
          </a:lstStyle>
          <a:p>
            <a:r>
              <a:rPr kumimoji="0" lang="en-US" smtClean="0"/>
              <a:t>Click to edit Master title style</a:t>
            </a:r>
            <a:endParaRPr kumimoji="0" lang="en-US" dirty="0"/>
          </a:p>
        </p:txBody>
      </p:sp>
      <p:sp>
        <p:nvSpPr>
          <p:cNvPr id="3" name="Text Placeholder 2"/>
          <p:cNvSpPr>
            <a:spLocks noGrp="1"/>
          </p:cNvSpPr>
          <p:nvPr>
            <p:ph type="body" idx="1"/>
          </p:nvPr>
        </p:nvSpPr>
        <p:spPr>
          <a:xfrm>
            <a:off x="457200" y="5486400"/>
            <a:ext cx="4040188" cy="838200"/>
          </a:xfrm>
        </p:spPr>
        <p:txBody>
          <a:bodyPr anchor="t">
            <a:normAutofit/>
          </a:bodyPr>
          <a:lstStyle>
            <a:lvl1pPr marL="0" indent="0">
              <a:buNone/>
              <a:defRPr sz="2200" b="0" i="0">
                <a:solidFill>
                  <a:srgbClr val="00B8D8"/>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04617"/>
            <a:ext cx="4040188" cy="3154058"/>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6" name="Content Placeholder 5"/>
          <p:cNvSpPr>
            <a:spLocks noGrp="1"/>
          </p:cNvSpPr>
          <p:nvPr>
            <p:ph sz="quarter" idx="4"/>
          </p:nvPr>
        </p:nvSpPr>
        <p:spPr>
          <a:xfrm>
            <a:off x="4645025" y="2304617"/>
            <a:ext cx="4041775" cy="3154058"/>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8969118-CE25-4844-BBB0-5877508691B1}" type="datetimeFigureOut">
              <a:rPr lang="en-US" smtClean="0"/>
              <a:pPr/>
              <a:t>10/12/16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2D3C1A-0F68-2044-ABEE-FB48AA993E86}" type="slidenum">
              <a:rPr lang="en-US" smtClean="0"/>
              <a:pPr/>
              <a:t>‹#›</a:t>
            </a:fld>
            <a:endParaRPr lang="en-US"/>
          </a:p>
        </p:txBody>
      </p:sp>
      <p:sp>
        <p:nvSpPr>
          <p:cNvPr id="10" name="Text Placeholder 2"/>
          <p:cNvSpPr>
            <a:spLocks noGrp="1"/>
          </p:cNvSpPr>
          <p:nvPr>
            <p:ph type="body" idx="13"/>
          </p:nvPr>
        </p:nvSpPr>
        <p:spPr>
          <a:xfrm>
            <a:off x="4646612" y="5486400"/>
            <a:ext cx="4040188" cy="838200"/>
          </a:xfrm>
        </p:spPr>
        <p:txBody>
          <a:bodyPr anchor="t">
            <a:normAutofit/>
          </a:bodyPr>
          <a:lstStyle>
            <a:lvl1pPr marL="0" indent="0">
              <a:buNone/>
              <a:defRPr sz="2200" b="0" i="0">
                <a:solidFill>
                  <a:srgbClr val="00B8D8"/>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585148"/>
            <a:ext cx="7470648" cy="2251247"/>
          </a:xfrm>
        </p:spPr>
        <p:txBody>
          <a:bodyPr anchor="ctr"/>
          <a:lstStyle>
            <a:lvl1pPr algn="l">
              <a:defRPr sz="5400">
                <a:solidFill>
                  <a:srgbClr val="22414E"/>
                </a:solidFill>
              </a:defRPr>
            </a:lvl1pPr>
          </a:lstStyle>
          <a:p>
            <a:r>
              <a:rPr kumimoji="0" lang="en-US" smtClean="0"/>
              <a:t>Click to edit Master title style</a:t>
            </a:r>
            <a:endParaRPr kumimoji="0" lang="en-US" dirty="0"/>
          </a:p>
        </p:txBody>
      </p:sp>
      <p:sp>
        <p:nvSpPr>
          <p:cNvPr id="7" name="Date Placeholder 6"/>
          <p:cNvSpPr>
            <a:spLocks noGrp="1"/>
          </p:cNvSpPr>
          <p:nvPr>
            <p:ph type="dt" sz="half" idx="10"/>
          </p:nvPr>
        </p:nvSpPr>
        <p:spPr/>
        <p:txBody>
          <a:bodyPr/>
          <a:lstStyle/>
          <a:p>
            <a:fld id="{48969118-CE25-4844-BBB0-5877508691B1}" type="datetimeFigureOut">
              <a:rPr lang="en-US" smtClean="0"/>
              <a:pPr/>
              <a:t>10/12/16</a:t>
            </a:fld>
            <a:endParaRPr lang="en-US"/>
          </a:p>
        </p:txBody>
      </p:sp>
      <p:sp>
        <p:nvSpPr>
          <p:cNvPr id="8" name="Slide Number Placeholder 7"/>
          <p:cNvSpPr>
            <a:spLocks noGrp="1"/>
          </p:cNvSpPr>
          <p:nvPr>
            <p:ph type="sldNum" sz="quarter" idx="11"/>
          </p:nvPr>
        </p:nvSpPr>
        <p:spPr/>
        <p:txBody>
          <a:bodyPr/>
          <a:lstStyle/>
          <a:p>
            <a:fld id="{5E2D3C1A-0F68-2044-ABEE-FB48AA993E86}"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969118-CE25-4844-BBB0-5877508691B1}" type="datetimeFigureOut">
              <a:rPr lang="en-US" smtClean="0"/>
              <a:pPr/>
              <a:t>10/12/16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2D3C1A-0F68-2044-ABEE-FB48AA993E86}"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961556"/>
            <a:ext cx="4246352" cy="730250"/>
          </a:xfrm>
        </p:spPr>
        <p:txBody>
          <a:bodyPr tIns="0" bIns="0" anchor="t">
            <a:noAutofit/>
          </a:bodyPr>
          <a:lstStyle>
            <a:lvl1pPr algn="l">
              <a:buNone/>
              <a:defRPr sz="2500" b="0" i="0">
                <a:solidFill>
                  <a:srgbClr val="22414E"/>
                </a:solidFill>
              </a:defRPr>
            </a:lvl1pPr>
          </a:lstStyle>
          <a:p>
            <a:r>
              <a:rPr kumimoji="0" lang="en-US" smtClean="0"/>
              <a:t>Click to edit Master title style</a:t>
            </a:r>
            <a:endParaRPr kumimoji="0" lang="en-US" dirty="0"/>
          </a:p>
        </p:txBody>
      </p:sp>
      <p:sp>
        <p:nvSpPr>
          <p:cNvPr id="3" name="Text Placeholder 2"/>
          <p:cNvSpPr>
            <a:spLocks noGrp="1"/>
          </p:cNvSpPr>
          <p:nvPr>
            <p:ph type="body" idx="2"/>
          </p:nvPr>
        </p:nvSpPr>
        <p:spPr>
          <a:xfrm>
            <a:off x="457200" y="1211096"/>
            <a:ext cx="2743200" cy="693755"/>
          </a:xfrm>
        </p:spPr>
        <p:txBody>
          <a:bodyPr lIns="45720" tIns="0" rIns="45720" bIns="0" anchor="b"/>
          <a:lstStyle>
            <a:lvl1pPr marL="0" indent="0" algn="l">
              <a:buNone/>
              <a:defRPr sz="1400" b="0" i="1">
                <a:solidFill>
                  <a:srgbClr val="29ABE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757228"/>
            <a:ext cx="7086600" cy="2710356"/>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5" name="Date Placeholder 4"/>
          <p:cNvSpPr>
            <a:spLocks noGrp="1"/>
          </p:cNvSpPr>
          <p:nvPr>
            <p:ph type="dt" sz="half" idx="10"/>
          </p:nvPr>
        </p:nvSpPr>
        <p:spPr/>
        <p:txBody>
          <a:bodyPr/>
          <a:lstStyle/>
          <a:p>
            <a:fld id="{48969118-CE25-4844-BBB0-5877508691B1}" type="datetimeFigureOut">
              <a:rPr lang="en-US" smtClean="0"/>
              <a:pPr/>
              <a:t>10/12/16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5E2D3C1A-0F68-2044-ABEE-FB48AA993E86}" type="slidenum">
              <a:rPr lang="en-US" smtClean="0"/>
              <a:pPr/>
              <a:t>‹#›</a:t>
            </a:fld>
            <a:endParaRPr lang="en-US"/>
          </a:p>
        </p:txBody>
      </p:sp>
      <p:sp>
        <p:nvSpPr>
          <p:cNvPr id="9" name="Rectangle 1"/>
          <p:cNvSpPr/>
          <p:nvPr userDrawn="1"/>
        </p:nvSpPr>
        <p:spPr>
          <a:xfrm>
            <a:off x="0" y="1"/>
            <a:ext cx="9144000" cy="1172231"/>
          </a:xfrm>
          <a:custGeom>
            <a:avLst/>
            <a:gdLst>
              <a:gd name="connsiteX0" fmla="*/ 0 w 9144000"/>
              <a:gd name="connsiteY0" fmla="*/ 0 h 1562976"/>
              <a:gd name="connsiteX1" fmla="*/ 9144000 w 9144000"/>
              <a:gd name="connsiteY1" fmla="*/ 0 h 1562976"/>
              <a:gd name="connsiteX2" fmla="*/ 9144000 w 9144000"/>
              <a:gd name="connsiteY2" fmla="*/ 1562976 h 1562976"/>
              <a:gd name="connsiteX3" fmla="*/ 0 w 9144000"/>
              <a:gd name="connsiteY3" fmla="*/ 1562976 h 1562976"/>
              <a:gd name="connsiteX4" fmla="*/ 0 w 9144000"/>
              <a:gd name="connsiteY4" fmla="*/ 0 h 1562976"/>
              <a:gd name="connsiteX0" fmla="*/ 0 w 9144000"/>
              <a:gd name="connsiteY0" fmla="*/ 0 h 1562976"/>
              <a:gd name="connsiteX1" fmla="*/ 9144000 w 9144000"/>
              <a:gd name="connsiteY1" fmla="*/ 0 h 1562976"/>
              <a:gd name="connsiteX2" fmla="*/ 9144000 w 9144000"/>
              <a:gd name="connsiteY2" fmla="*/ 417386 h 1562976"/>
              <a:gd name="connsiteX3" fmla="*/ 0 w 9144000"/>
              <a:gd name="connsiteY3" fmla="*/ 1562976 h 1562976"/>
              <a:gd name="connsiteX4" fmla="*/ 0 w 9144000"/>
              <a:gd name="connsiteY4" fmla="*/ 0 h 1562976"/>
              <a:gd name="connsiteX0" fmla="*/ 0 w 9144000"/>
              <a:gd name="connsiteY0" fmla="*/ 0 h 2033645"/>
              <a:gd name="connsiteX1" fmla="*/ 9144000 w 9144000"/>
              <a:gd name="connsiteY1" fmla="*/ 0 h 2033645"/>
              <a:gd name="connsiteX2" fmla="*/ 9144000 w 9144000"/>
              <a:gd name="connsiteY2" fmla="*/ 417386 h 2033645"/>
              <a:gd name="connsiteX3" fmla="*/ 0 w 9144000"/>
              <a:gd name="connsiteY3" fmla="*/ 2033645 h 2033645"/>
              <a:gd name="connsiteX4" fmla="*/ 0 w 9144000"/>
              <a:gd name="connsiteY4" fmla="*/ 0 h 2033645"/>
              <a:gd name="connsiteX0" fmla="*/ 0 w 9144000"/>
              <a:gd name="connsiteY0" fmla="*/ 0 h 1811631"/>
              <a:gd name="connsiteX1" fmla="*/ 9144000 w 9144000"/>
              <a:gd name="connsiteY1" fmla="*/ 0 h 1811631"/>
              <a:gd name="connsiteX2" fmla="*/ 9144000 w 9144000"/>
              <a:gd name="connsiteY2" fmla="*/ 417386 h 1811631"/>
              <a:gd name="connsiteX3" fmla="*/ 0 w 9144000"/>
              <a:gd name="connsiteY3" fmla="*/ 1811631 h 1811631"/>
              <a:gd name="connsiteX4" fmla="*/ 0 w 9144000"/>
              <a:gd name="connsiteY4" fmla="*/ 0 h 18116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811631">
                <a:moveTo>
                  <a:pt x="0" y="0"/>
                </a:moveTo>
                <a:lnTo>
                  <a:pt x="9144000" y="0"/>
                </a:lnTo>
                <a:lnTo>
                  <a:pt x="9144000" y="417386"/>
                </a:lnTo>
                <a:lnTo>
                  <a:pt x="0" y="1811631"/>
                </a:lnTo>
                <a:lnTo>
                  <a:pt x="0" y="0"/>
                </a:lnTo>
                <a:close/>
              </a:path>
            </a:pathLst>
          </a:custGeom>
          <a:solidFill>
            <a:srgbClr val="29ABE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5673" y="184636"/>
            <a:ext cx="1865247" cy="548199"/>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258905"/>
            <a:ext cx="3053868" cy="1253808"/>
          </a:xfrm>
        </p:spPr>
        <p:txBody>
          <a:bodyPr anchor="b">
            <a:normAutofit/>
          </a:bodyPr>
          <a:lstStyle>
            <a:lvl1pPr algn="l">
              <a:buNone/>
              <a:defRPr sz="2600" b="0" i="0">
                <a:solidFill>
                  <a:srgbClr val="29ABE2"/>
                </a:solidFill>
              </a:defRPr>
            </a:lvl1pPr>
          </a:lstStyle>
          <a:p>
            <a:r>
              <a:rPr kumimoji="0" lang="en-US" smtClean="0"/>
              <a:t>Click to edit Master title style</a:t>
            </a:r>
            <a:endParaRPr kumimoji="0" lang="en-US" dirty="0"/>
          </a:p>
        </p:txBody>
      </p:sp>
      <p:sp>
        <p:nvSpPr>
          <p:cNvPr id="3" name="Picture Placeholder 2"/>
          <p:cNvSpPr>
            <a:spLocks noGrp="1"/>
          </p:cNvSpPr>
          <p:nvPr>
            <p:ph type="pic" idx="1"/>
          </p:nvPr>
        </p:nvSpPr>
        <p:spPr>
          <a:xfrm>
            <a:off x="612050" y="1182949"/>
            <a:ext cx="4114800" cy="4114800"/>
          </a:xfrm>
          <a:prstGeom prst="ellipse">
            <a:avLst/>
          </a:prstGeom>
          <a:solidFill>
            <a:srgbClr val="22414E"/>
          </a:solidFill>
          <a:ln w="50800" cap="flat">
            <a:noFill/>
            <a:miter lim="800000"/>
          </a:ln>
          <a:effectLst/>
          <a:scene3d>
            <a:camera prst="orthographicFront"/>
            <a:lightRig rig="contrasting" dir="t">
              <a:rot lat="0" lon="0" rev="2400000"/>
            </a:lightRig>
          </a:scene3d>
          <a:sp3d contourW="7620">
            <a:contourClr>
              <a:schemeClr val="bg2">
                <a:shade val="50000"/>
              </a:schemeClr>
            </a:contourClr>
          </a:sp3d>
        </p:spPr>
        <p:txBody>
          <a:bodyPr/>
          <a:lstStyle>
            <a:lvl1pPr marL="0" indent="0">
              <a:buNone/>
              <a:defRPr sz="3200">
                <a:solidFill>
                  <a:schemeClr val="bg1"/>
                </a:solidFill>
              </a:defRPr>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551961"/>
            <a:ext cx="3053866" cy="2663482"/>
          </a:xfrm>
        </p:spPr>
        <p:txBody>
          <a:bodyPr lIns="45720" rIns="45720"/>
          <a:lstStyle>
            <a:lvl1pPr marL="0" indent="0">
              <a:buFontTx/>
              <a:buNone/>
              <a:defRPr sz="1200">
                <a:solidFill>
                  <a:srgbClr val="22414E"/>
                </a:solidFill>
              </a:defRPr>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48969118-CE25-4844-BBB0-5877508691B1}" type="datetimeFigureOut">
              <a:rPr lang="en-US" smtClean="0"/>
              <a:pPr/>
              <a:t>10/12/16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2D3C1A-0F68-2044-ABEE-FB48AA993E8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1"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p:nvSpPr>
        <p:spPr>
          <a:xfrm>
            <a:off x="0" y="1"/>
            <a:ext cx="9144000" cy="1172231"/>
          </a:xfrm>
          <a:custGeom>
            <a:avLst/>
            <a:gdLst>
              <a:gd name="connsiteX0" fmla="*/ 0 w 9144000"/>
              <a:gd name="connsiteY0" fmla="*/ 0 h 1562976"/>
              <a:gd name="connsiteX1" fmla="*/ 9144000 w 9144000"/>
              <a:gd name="connsiteY1" fmla="*/ 0 h 1562976"/>
              <a:gd name="connsiteX2" fmla="*/ 9144000 w 9144000"/>
              <a:gd name="connsiteY2" fmla="*/ 1562976 h 1562976"/>
              <a:gd name="connsiteX3" fmla="*/ 0 w 9144000"/>
              <a:gd name="connsiteY3" fmla="*/ 1562976 h 1562976"/>
              <a:gd name="connsiteX4" fmla="*/ 0 w 9144000"/>
              <a:gd name="connsiteY4" fmla="*/ 0 h 1562976"/>
              <a:gd name="connsiteX0" fmla="*/ 0 w 9144000"/>
              <a:gd name="connsiteY0" fmla="*/ 0 h 1562976"/>
              <a:gd name="connsiteX1" fmla="*/ 9144000 w 9144000"/>
              <a:gd name="connsiteY1" fmla="*/ 0 h 1562976"/>
              <a:gd name="connsiteX2" fmla="*/ 9144000 w 9144000"/>
              <a:gd name="connsiteY2" fmla="*/ 417386 h 1562976"/>
              <a:gd name="connsiteX3" fmla="*/ 0 w 9144000"/>
              <a:gd name="connsiteY3" fmla="*/ 1562976 h 1562976"/>
              <a:gd name="connsiteX4" fmla="*/ 0 w 9144000"/>
              <a:gd name="connsiteY4" fmla="*/ 0 h 1562976"/>
              <a:gd name="connsiteX0" fmla="*/ 0 w 9144000"/>
              <a:gd name="connsiteY0" fmla="*/ 0 h 2033645"/>
              <a:gd name="connsiteX1" fmla="*/ 9144000 w 9144000"/>
              <a:gd name="connsiteY1" fmla="*/ 0 h 2033645"/>
              <a:gd name="connsiteX2" fmla="*/ 9144000 w 9144000"/>
              <a:gd name="connsiteY2" fmla="*/ 417386 h 2033645"/>
              <a:gd name="connsiteX3" fmla="*/ 0 w 9144000"/>
              <a:gd name="connsiteY3" fmla="*/ 2033645 h 2033645"/>
              <a:gd name="connsiteX4" fmla="*/ 0 w 9144000"/>
              <a:gd name="connsiteY4" fmla="*/ 0 h 2033645"/>
              <a:gd name="connsiteX0" fmla="*/ 0 w 9144000"/>
              <a:gd name="connsiteY0" fmla="*/ 0 h 1811631"/>
              <a:gd name="connsiteX1" fmla="*/ 9144000 w 9144000"/>
              <a:gd name="connsiteY1" fmla="*/ 0 h 1811631"/>
              <a:gd name="connsiteX2" fmla="*/ 9144000 w 9144000"/>
              <a:gd name="connsiteY2" fmla="*/ 417386 h 1811631"/>
              <a:gd name="connsiteX3" fmla="*/ 0 w 9144000"/>
              <a:gd name="connsiteY3" fmla="*/ 1811631 h 1811631"/>
              <a:gd name="connsiteX4" fmla="*/ 0 w 9144000"/>
              <a:gd name="connsiteY4" fmla="*/ 0 h 18116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811631">
                <a:moveTo>
                  <a:pt x="0" y="0"/>
                </a:moveTo>
                <a:lnTo>
                  <a:pt x="9144000" y="0"/>
                </a:lnTo>
                <a:lnTo>
                  <a:pt x="9144000" y="417386"/>
                </a:lnTo>
                <a:lnTo>
                  <a:pt x="0" y="1811631"/>
                </a:lnTo>
                <a:lnTo>
                  <a:pt x="0" y="0"/>
                </a:lnTo>
                <a:close/>
              </a:path>
            </a:pathLst>
          </a:custGeom>
          <a:solidFill>
            <a:srgbClr val="29ABE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itle Placeholder 8"/>
          <p:cNvSpPr>
            <a:spLocks noGrp="1"/>
          </p:cNvSpPr>
          <p:nvPr>
            <p:ph type="title"/>
          </p:nvPr>
        </p:nvSpPr>
        <p:spPr>
          <a:xfrm>
            <a:off x="457200" y="1306710"/>
            <a:ext cx="7467600" cy="709714"/>
          </a:xfrm>
          <a:prstGeom prst="rect">
            <a:avLst/>
          </a:prstGeom>
        </p:spPr>
        <p:txBody>
          <a:bodyPr vert="horz" lIns="45720" rIns="45720" anchor="ctr">
            <a:noAutofit/>
          </a:bodyPr>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457200" y="2281101"/>
            <a:ext cx="7467600" cy="3840151"/>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b="1" i="1">
                <a:solidFill>
                  <a:schemeClr val="bg1">
                    <a:lumMod val="75000"/>
                  </a:schemeClr>
                </a:solidFill>
                <a:latin typeface="Adelle Sans"/>
              </a:defRPr>
            </a:lvl1pPr>
          </a:lstStyle>
          <a:p>
            <a:fld id="{48969118-CE25-4844-BBB0-5877508691B1}" type="datetimeFigureOut">
              <a:rPr lang="en-US" smtClean="0"/>
              <a:pPr/>
              <a:t>10/12/16</a:t>
            </a:fld>
            <a:endParaRPr lang="en-US"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b="1" i="1">
                <a:solidFill>
                  <a:schemeClr val="bg1">
                    <a:lumMod val="75000"/>
                  </a:schemeClr>
                </a:solidFill>
                <a:latin typeface="Adelle Sans"/>
              </a:defRPr>
            </a:lvl1pPr>
          </a:lstStyle>
          <a:p>
            <a:endParaRPr lang="en-US"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b="1" i="1">
                <a:solidFill>
                  <a:schemeClr val="bg1">
                    <a:lumMod val="75000"/>
                  </a:schemeClr>
                </a:solidFill>
                <a:latin typeface="Adelle Sans"/>
              </a:defRPr>
            </a:lvl1pPr>
          </a:lstStyle>
          <a:p>
            <a:fld id="{5E2D3C1A-0F68-2044-ABEE-FB48AA993E86}" type="slidenum">
              <a:rPr lang="en-US" smtClean="0"/>
              <a:pPr/>
              <a:t>‹#›</a:t>
            </a:fld>
            <a:endParaRPr lang="en-US" dirty="0"/>
          </a:p>
        </p:txBody>
      </p:sp>
      <p:pic>
        <p:nvPicPr>
          <p:cNvPr id="13" name="Picture 12"/>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35673" y="184636"/>
            <a:ext cx="1865247" cy="548199"/>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rtl="0" eaLnBrk="1" latinLnBrk="0" hangingPunct="1">
        <a:spcBef>
          <a:spcPct val="0"/>
        </a:spcBef>
        <a:buNone/>
        <a:defRPr kumimoji="0" sz="3600" b="1" i="0" kern="1200" cap="all" spc="0">
          <a:solidFill>
            <a:srgbClr val="22414E"/>
          </a:solidFill>
          <a:latin typeface="TradeGothic Bold"/>
          <a:ea typeface="+mj-ea"/>
          <a:cs typeface="+mj-cs"/>
        </a:defRPr>
      </a:lvl1pPr>
    </p:titleStyle>
    <p:bodyStyle>
      <a:lvl1pPr marL="420624" indent="-384048" algn="l" rtl="0" eaLnBrk="1" latinLnBrk="0" hangingPunct="1">
        <a:spcBef>
          <a:spcPct val="20000"/>
        </a:spcBef>
        <a:buClr>
          <a:srgbClr val="22414E"/>
        </a:buClr>
        <a:buSzPct val="90000"/>
        <a:buFont typeface="Arial"/>
        <a:buChar char="•"/>
        <a:defRPr kumimoji="0" sz="2400" kern="1200" baseline="0">
          <a:solidFill>
            <a:srgbClr val="22414E"/>
          </a:solidFill>
          <a:latin typeface="Adelle Sans"/>
          <a:ea typeface="+mn-ea"/>
          <a:cs typeface="+mn-cs"/>
        </a:defRPr>
      </a:lvl1pPr>
      <a:lvl2pPr marL="722376" indent="-274320" algn="l" rtl="0" eaLnBrk="1" latinLnBrk="0" hangingPunct="1">
        <a:spcBef>
          <a:spcPct val="20000"/>
        </a:spcBef>
        <a:buClr>
          <a:srgbClr val="29ABE2"/>
        </a:buClr>
        <a:buSzPct val="90000"/>
        <a:buFont typeface="Arial"/>
        <a:buChar char="•"/>
        <a:defRPr kumimoji="0" sz="2000" kern="1200" baseline="0">
          <a:solidFill>
            <a:schemeClr val="bg1">
              <a:lumMod val="75000"/>
            </a:schemeClr>
          </a:solidFill>
          <a:latin typeface="Adelle Sans"/>
          <a:ea typeface="+mn-ea"/>
          <a:cs typeface="+mn-cs"/>
        </a:defRPr>
      </a:lvl2pPr>
      <a:lvl3pPr marL="1005840" indent="-256032" algn="l" rtl="0" eaLnBrk="1" latinLnBrk="0" hangingPunct="1">
        <a:spcBef>
          <a:spcPct val="20000"/>
        </a:spcBef>
        <a:buClr>
          <a:srgbClr val="29ABE2"/>
        </a:buClr>
        <a:buSzPct val="90000"/>
        <a:buFont typeface="Arial"/>
        <a:buChar char="•"/>
        <a:defRPr kumimoji="0" sz="1800" kern="1200" baseline="0">
          <a:solidFill>
            <a:schemeClr val="bg1">
              <a:lumMod val="75000"/>
            </a:schemeClr>
          </a:solidFill>
          <a:latin typeface="Adelle Sans"/>
          <a:ea typeface="+mn-ea"/>
          <a:cs typeface="+mn-cs"/>
        </a:defRPr>
      </a:lvl3pPr>
      <a:lvl4pPr marL="1280160" indent="-237744" algn="l" rtl="0" eaLnBrk="1" latinLnBrk="0" hangingPunct="1">
        <a:spcBef>
          <a:spcPct val="20000"/>
        </a:spcBef>
        <a:buClr>
          <a:srgbClr val="29ABE2"/>
        </a:buClr>
        <a:buSzPct val="90000"/>
        <a:buFont typeface="Arial"/>
        <a:buChar char="•"/>
        <a:defRPr kumimoji="0" sz="1600" kern="1200" baseline="0">
          <a:solidFill>
            <a:schemeClr val="bg1">
              <a:lumMod val="75000"/>
            </a:schemeClr>
          </a:solidFill>
          <a:latin typeface="Adelle Sans"/>
          <a:ea typeface="+mn-ea"/>
          <a:cs typeface="+mn-cs"/>
        </a:defRPr>
      </a:lvl4pPr>
      <a:lvl5pPr marL="1490472" indent="-182880" algn="l" rtl="0" eaLnBrk="1" latinLnBrk="0" hangingPunct="1">
        <a:spcBef>
          <a:spcPct val="20000"/>
        </a:spcBef>
        <a:buClr>
          <a:srgbClr val="29ABE2"/>
        </a:buClr>
        <a:buSzPct val="90000"/>
        <a:buFont typeface="Arial"/>
        <a:buChar char="•"/>
        <a:defRPr kumimoji="0" sz="1600" kern="1200" baseline="0">
          <a:solidFill>
            <a:schemeClr val="bg1">
              <a:lumMod val="75000"/>
            </a:schemeClr>
          </a:solidFill>
          <a:latin typeface="Adelle Sans"/>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81200"/>
            <a:ext cx="7190936" cy="2301240"/>
          </a:xfrm>
        </p:spPr>
        <p:txBody>
          <a:bodyPr/>
          <a:lstStyle/>
          <a:p>
            <a:pPr algn="ctr"/>
            <a:r>
              <a:rPr lang="en-US" dirty="0" smtClean="0">
                <a:latin typeface="Arial Black" pitchFamily="34" charset="0"/>
              </a:rPr>
              <a:t>USING Restrictive COVENANTS TO BENEFIT RETENTION</a:t>
            </a:r>
            <a:r>
              <a:rPr lang="en-US" dirty="0" smtClean="0"/>
              <a:t/>
            </a:r>
            <a:br>
              <a:rPr lang="en-US" dirty="0" smtClean="0"/>
            </a:br>
            <a:r>
              <a:rPr lang="en-US" dirty="0" smtClean="0"/>
              <a:t/>
            </a:r>
            <a:br>
              <a:rPr lang="en-US" dirty="0" smtClean="0"/>
            </a:br>
            <a:r>
              <a:rPr lang="en-US" sz="2000" dirty="0" smtClean="0">
                <a:latin typeface="Georgia" pitchFamily="18" charset="0"/>
              </a:rPr>
              <a:t>Daniel E. Harrell</a:t>
            </a:r>
            <a:r>
              <a:rPr lang="en-US" sz="2800" dirty="0" smtClean="0"/>
              <a:t/>
            </a:r>
            <a:br>
              <a:rPr lang="en-US" sz="2800" dirty="0" smtClean="0"/>
            </a:br>
            <a:r>
              <a:rPr lang="en-US" sz="1400" dirty="0" smtClean="0">
                <a:latin typeface="Georgia" pitchFamily="18" charset="0"/>
                <a:cs typeface="Times New Roman"/>
              </a:rPr>
              <a:t>Employment Litigator</a:t>
            </a:r>
            <a:r>
              <a:rPr lang="en-US" dirty="0" smtClean="0"/>
              <a:t/>
            </a:r>
            <a:br>
              <a:rPr lang="en-US" dirty="0" smtClean="0"/>
            </a:br>
            <a:endParaRPr lang="en-US" sz="2800" dirty="0"/>
          </a:p>
        </p:txBody>
      </p:sp>
      <p:sp>
        <p:nvSpPr>
          <p:cNvPr id="3" name="Subtitle 2"/>
          <p:cNvSpPr>
            <a:spLocks noGrp="1"/>
          </p:cNvSpPr>
          <p:nvPr>
            <p:ph type="subTitle" idx="1"/>
          </p:nvPr>
        </p:nvSpPr>
        <p:spPr>
          <a:xfrm>
            <a:off x="433050" y="1152305"/>
            <a:ext cx="6379328" cy="295495"/>
          </a:xfrm>
        </p:spPr>
        <p:txBody>
          <a:bodyPr>
            <a:normAutofit lnSpcReduction="10000"/>
          </a:bodyPr>
          <a:lstStyle/>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7467600" cy="1015487"/>
          </a:xfrm>
        </p:spPr>
        <p:txBody>
          <a:bodyPr/>
          <a:lstStyle/>
          <a:p>
            <a:pPr algn="r"/>
            <a:r>
              <a:rPr lang="en-US" sz="2400" b="0" dirty="0" smtClean="0">
                <a:latin typeface="Arial Black" pitchFamily="34" charset="0"/>
              </a:rPr>
              <a:t>IMPORTANCE OF RESTRICTIVE COVENANTS</a:t>
            </a:r>
            <a:endParaRPr lang="en-US" sz="2400" dirty="0">
              <a:latin typeface="Arial Black" pitchFamily="34" charset="0"/>
              <a:ea typeface="Adobe Heiti Std R" pitchFamily="34" charset="-128"/>
            </a:endParaRPr>
          </a:p>
        </p:txBody>
      </p:sp>
      <p:sp>
        <p:nvSpPr>
          <p:cNvPr id="3" name="Content Placeholder 2"/>
          <p:cNvSpPr>
            <a:spLocks noGrp="1"/>
          </p:cNvSpPr>
          <p:nvPr>
            <p:ph idx="1"/>
          </p:nvPr>
        </p:nvSpPr>
        <p:spPr>
          <a:xfrm>
            <a:off x="457200" y="1981200"/>
            <a:ext cx="7467600" cy="3593532"/>
          </a:xfrm>
        </p:spPr>
        <p:txBody>
          <a:bodyPr>
            <a:noAutofit/>
          </a:bodyPr>
          <a:lstStyle/>
          <a:p>
            <a:pPr algn="just">
              <a:spcAft>
                <a:spcPts val="1200"/>
              </a:spcAft>
            </a:pPr>
            <a:r>
              <a:rPr lang="en-US" sz="2300" cap="small" dirty="0" smtClean="0">
                <a:latin typeface="+mn-lt"/>
              </a:rPr>
              <a:t>How do Restrictive Covenants Help?</a:t>
            </a:r>
          </a:p>
          <a:p>
            <a:pPr lvl="1" algn="just">
              <a:spcAft>
                <a:spcPts val="1200"/>
              </a:spcAft>
            </a:pPr>
            <a:r>
              <a:rPr lang="en-US" sz="2400" cap="small" dirty="0" smtClean="0">
                <a:solidFill>
                  <a:srgbClr val="00B0F0"/>
                </a:solidFill>
                <a:latin typeface="+mn-lt"/>
              </a:rPr>
              <a:t>A recognized investment in one another.</a:t>
            </a:r>
          </a:p>
          <a:p>
            <a:pPr lvl="1" algn="just">
              <a:spcAft>
                <a:spcPts val="1200"/>
              </a:spcAft>
            </a:pPr>
            <a:r>
              <a:rPr lang="en-US" sz="2400" cap="small" dirty="0" smtClean="0">
                <a:solidFill>
                  <a:srgbClr val="00B0F0"/>
                </a:solidFill>
                <a:latin typeface="+mn-lt"/>
              </a:rPr>
              <a:t>Consequences to Employee for Transition.</a:t>
            </a:r>
          </a:p>
          <a:p>
            <a:pPr lvl="1" algn="just">
              <a:spcAft>
                <a:spcPts val="1200"/>
              </a:spcAft>
            </a:pPr>
            <a:r>
              <a:rPr lang="en-US" sz="2400" cap="small" dirty="0" smtClean="0">
                <a:solidFill>
                  <a:srgbClr val="00B0F0"/>
                </a:solidFill>
                <a:latin typeface="+mn-lt"/>
              </a:rPr>
              <a:t>Additional Comfort in Expending Training Costs.</a:t>
            </a:r>
          </a:p>
          <a:p>
            <a:pPr lvl="1" algn="just">
              <a:spcAft>
                <a:spcPts val="1200"/>
              </a:spcAft>
            </a:pPr>
            <a:r>
              <a:rPr lang="en-US" sz="2400" cap="small" dirty="0" smtClean="0">
                <a:solidFill>
                  <a:srgbClr val="00B0F0"/>
                </a:solidFill>
                <a:latin typeface="+mn-lt"/>
              </a:rPr>
              <a:t>Less concern over training a competitor’s work force.</a:t>
            </a:r>
          </a:p>
          <a:p>
            <a:pPr lvl="1" algn="just">
              <a:spcAft>
                <a:spcPts val="1200"/>
              </a:spcAft>
            </a:pPr>
            <a:r>
              <a:rPr lang="en-US" sz="2400" cap="small" dirty="0" smtClean="0">
                <a:solidFill>
                  <a:srgbClr val="00B0F0"/>
                </a:solidFill>
                <a:latin typeface="+mn-lt"/>
              </a:rPr>
              <a:t>Quicker engagement for both employer and employee.</a:t>
            </a:r>
            <a:endParaRPr lang="en-US" sz="2400" cap="small" dirty="0">
              <a:solidFill>
                <a:srgbClr val="00B0F0"/>
              </a:solidFill>
              <a:latin typeface="+mn-lt"/>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7467600" cy="1015487"/>
          </a:xfrm>
        </p:spPr>
        <p:txBody>
          <a:bodyPr/>
          <a:lstStyle/>
          <a:p>
            <a:pPr algn="r"/>
            <a:r>
              <a:rPr lang="en-US" sz="2800" b="0" dirty="0" smtClean="0">
                <a:latin typeface="Arial Black" pitchFamily="34" charset="0"/>
              </a:rPr>
              <a:t>Parameters for Restrictions</a:t>
            </a:r>
            <a:endParaRPr lang="en-US" sz="2800" b="0" dirty="0">
              <a:latin typeface="Arial Black" pitchFamily="34" charset="0"/>
            </a:endParaRPr>
          </a:p>
        </p:txBody>
      </p:sp>
      <p:sp>
        <p:nvSpPr>
          <p:cNvPr id="3" name="Content Placeholder 2"/>
          <p:cNvSpPr>
            <a:spLocks noGrp="1"/>
          </p:cNvSpPr>
          <p:nvPr>
            <p:ph idx="1"/>
          </p:nvPr>
        </p:nvSpPr>
        <p:spPr>
          <a:xfrm>
            <a:off x="457200" y="2057400"/>
            <a:ext cx="7467600" cy="3334557"/>
          </a:xfrm>
        </p:spPr>
        <p:txBody>
          <a:bodyPr>
            <a:normAutofit/>
          </a:bodyPr>
          <a:lstStyle/>
          <a:p>
            <a:pPr algn="just"/>
            <a:r>
              <a:rPr lang="en-US" sz="2600" cap="small" dirty="0" smtClean="0">
                <a:solidFill>
                  <a:srgbClr val="00B0F0"/>
                </a:solidFill>
                <a:latin typeface="+mn-lt"/>
              </a:rPr>
              <a:t>The Law does not allow a blanket restriction on competition.</a:t>
            </a:r>
          </a:p>
          <a:p>
            <a:pPr algn="just"/>
            <a:r>
              <a:rPr lang="en-US" sz="2600" cap="small" dirty="0" smtClean="0">
                <a:solidFill>
                  <a:srgbClr val="00B0F0"/>
                </a:solidFill>
                <a:latin typeface="+mn-lt"/>
              </a:rPr>
              <a:t>Restrictions must be limited to protect “Legitimate Business Interests”</a:t>
            </a:r>
          </a:p>
          <a:p>
            <a:pPr algn="just"/>
            <a:r>
              <a:rPr lang="en-US" sz="2600" cap="small" dirty="0" smtClean="0">
                <a:solidFill>
                  <a:srgbClr val="00B0F0"/>
                </a:solidFill>
                <a:latin typeface="+mn-lt"/>
              </a:rPr>
              <a:t>Restrictions must be reasonable in time, geography and lines of business</a:t>
            </a:r>
          </a:p>
          <a:p>
            <a:pPr algn="just"/>
            <a:r>
              <a:rPr lang="en-US" sz="2600" cap="small" dirty="0" smtClean="0">
                <a:solidFill>
                  <a:srgbClr val="00B0F0"/>
                </a:solidFill>
                <a:latin typeface="+mn-lt"/>
              </a:rPr>
              <a:t>Restrictive covenants must be in writing and signed</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0" dirty="0" smtClean="0">
                <a:latin typeface="Arial Black" pitchFamily="34" charset="0"/>
              </a:rPr>
              <a:t>“Legitimate Business Interests”</a:t>
            </a:r>
            <a:endParaRPr lang="en-US" sz="2800" dirty="0"/>
          </a:p>
        </p:txBody>
      </p:sp>
      <p:sp>
        <p:nvSpPr>
          <p:cNvPr id="3" name="Content Placeholder 2"/>
          <p:cNvSpPr>
            <a:spLocks noGrp="1"/>
          </p:cNvSpPr>
          <p:nvPr>
            <p:ph idx="1"/>
          </p:nvPr>
        </p:nvSpPr>
        <p:spPr>
          <a:xfrm>
            <a:off x="457200" y="2057400"/>
            <a:ext cx="7467600" cy="3932025"/>
          </a:xfrm>
        </p:spPr>
        <p:txBody>
          <a:bodyPr>
            <a:normAutofit/>
          </a:bodyPr>
          <a:lstStyle/>
          <a:p>
            <a:r>
              <a:rPr lang="en-US" sz="2800" cap="small" dirty="0" smtClean="0">
                <a:latin typeface="+mn-lt"/>
              </a:rPr>
              <a:t>Fla. Stat. § 542.335(B)(1) establishes non-exclusive list of “Legitimate Business Interests”</a:t>
            </a:r>
          </a:p>
          <a:p>
            <a:pPr lvl="1"/>
            <a:r>
              <a:rPr lang="en-US" sz="2400" cap="small" dirty="0" smtClean="0">
                <a:solidFill>
                  <a:srgbClr val="00B0F0"/>
                </a:solidFill>
                <a:latin typeface="+mn-lt"/>
              </a:rPr>
              <a:t>Trade Secrets</a:t>
            </a:r>
          </a:p>
          <a:p>
            <a:pPr lvl="1"/>
            <a:r>
              <a:rPr lang="en-US" sz="2400" cap="small" dirty="0" smtClean="0">
                <a:solidFill>
                  <a:srgbClr val="00B0F0"/>
                </a:solidFill>
                <a:latin typeface="+mn-lt"/>
              </a:rPr>
              <a:t>Confidential Non-trade Secret Information</a:t>
            </a:r>
          </a:p>
          <a:p>
            <a:pPr lvl="1"/>
            <a:r>
              <a:rPr lang="en-US" sz="2400" cap="small" dirty="0" smtClean="0">
                <a:solidFill>
                  <a:srgbClr val="00B0F0"/>
                </a:solidFill>
                <a:latin typeface="+mn-lt"/>
              </a:rPr>
              <a:t>Customer, Patient or Client Goodwill</a:t>
            </a:r>
          </a:p>
          <a:p>
            <a:pPr lvl="1"/>
            <a:r>
              <a:rPr lang="en-US" sz="2400" cap="small" dirty="0" smtClean="0">
                <a:solidFill>
                  <a:srgbClr val="00B0F0"/>
                </a:solidFill>
                <a:latin typeface="+mn-lt"/>
              </a:rPr>
              <a:t>Substantial Relationships with Specific Prospective or Existing Customers</a:t>
            </a:r>
          </a:p>
          <a:p>
            <a:pPr lvl="1"/>
            <a:r>
              <a:rPr lang="en-US" sz="2400" cap="small" dirty="0" smtClean="0">
                <a:solidFill>
                  <a:srgbClr val="00B0F0"/>
                </a:solidFill>
                <a:latin typeface="+mn-lt"/>
              </a:rPr>
              <a:t>Extraordinary or Specialized Training</a:t>
            </a:r>
            <a:endParaRPr lang="en-US" sz="2600" cap="small" dirty="0" smtClean="0">
              <a:solidFill>
                <a:srgbClr val="00B0F0"/>
              </a:solidFill>
              <a:latin typeface="+mn-lt"/>
            </a:endParaRPr>
          </a:p>
          <a:p>
            <a:endParaRPr lang="en-US" cap="small" dirty="0" smtClean="0">
              <a:latin typeface="+mn-lt"/>
            </a:endParaRPr>
          </a:p>
          <a:p>
            <a:endParaRPr lang="en-US" cap="small" dirty="0" smtClean="0">
              <a:latin typeface="+mn-lt"/>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0" dirty="0" smtClean="0">
                <a:latin typeface="Arial Black" pitchFamily="34" charset="0"/>
              </a:rPr>
              <a:t>“Legitimate Business Interests”</a:t>
            </a:r>
            <a:endParaRPr lang="en-US" sz="2800" dirty="0">
              <a:latin typeface="Arial Black" pitchFamily="34" charset="0"/>
            </a:endParaRPr>
          </a:p>
        </p:txBody>
      </p:sp>
      <p:sp>
        <p:nvSpPr>
          <p:cNvPr id="3" name="Content Placeholder 2"/>
          <p:cNvSpPr>
            <a:spLocks noGrp="1"/>
          </p:cNvSpPr>
          <p:nvPr>
            <p:ph idx="1"/>
          </p:nvPr>
        </p:nvSpPr>
        <p:spPr>
          <a:xfrm>
            <a:off x="457200" y="2286000"/>
            <a:ext cx="7467600" cy="3593532"/>
          </a:xfrm>
        </p:spPr>
        <p:txBody>
          <a:bodyPr>
            <a:normAutofit/>
          </a:bodyPr>
          <a:lstStyle/>
          <a:p>
            <a:pPr>
              <a:spcAft>
                <a:spcPts val="1200"/>
              </a:spcAft>
            </a:pPr>
            <a:r>
              <a:rPr lang="en-US" sz="2800" cap="small" dirty="0" smtClean="0">
                <a:latin typeface="+mn-lt"/>
              </a:rPr>
              <a:t>Most restrictive covenant disputes involve disagreements over this issue.</a:t>
            </a:r>
          </a:p>
          <a:p>
            <a:pPr lvl="1">
              <a:spcAft>
                <a:spcPts val="1200"/>
              </a:spcAft>
            </a:pPr>
            <a:r>
              <a:rPr lang="en-US" cap="small" dirty="0" smtClean="0">
                <a:solidFill>
                  <a:srgbClr val="00B0F0"/>
                </a:solidFill>
                <a:latin typeface="+mn-lt"/>
              </a:rPr>
              <a:t>There is a lot of gray area in the law</a:t>
            </a:r>
          </a:p>
          <a:p>
            <a:pPr lvl="1">
              <a:spcAft>
                <a:spcPts val="1200"/>
              </a:spcAft>
            </a:pPr>
            <a:r>
              <a:rPr lang="en-US" cap="small" dirty="0" smtClean="0">
                <a:solidFill>
                  <a:srgbClr val="00B0F0"/>
                </a:solidFill>
                <a:latin typeface="+mn-lt"/>
              </a:rPr>
              <a:t>Example: Physicians and Prospective Patients </a:t>
            </a:r>
          </a:p>
          <a:p>
            <a:pPr lvl="1">
              <a:spcAft>
                <a:spcPts val="1200"/>
              </a:spcAft>
            </a:pPr>
            <a:r>
              <a:rPr lang="en-US" cap="small" dirty="0" smtClean="0">
                <a:solidFill>
                  <a:srgbClr val="00B0F0"/>
                </a:solidFill>
                <a:latin typeface="+mn-lt"/>
              </a:rPr>
              <a:t>Example: Physician and Referral Sources</a:t>
            </a:r>
          </a:p>
          <a:p>
            <a:pPr>
              <a:spcAft>
                <a:spcPts val="1200"/>
              </a:spcAft>
            </a:pPr>
            <a:r>
              <a:rPr lang="en-US" sz="2800" cap="small" dirty="0" smtClean="0">
                <a:latin typeface="+mn-lt"/>
              </a:rPr>
              <a:t>An employer cannot restrict someone from doing something that they are not doing.</a:t>
            </a:r>
            <a:endParaRPr lang="en-US" sz="2800" cap="small" dirty="0">
              <a:latin typeface="+mn-lt"/>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7467600" cy="1015487"/>
          </a:xfrm>
        </p:spPr>
        <p:txBody>
          <a:bodyPr/>
          <a:lstStyle/>
          <a:p>
            <a:pPr algn="r"/>
            <a:r>
              <a:rPr lang="en-US" sz="2800" dirty="0" smtClean="0">
                <a:latin typeface="Arial Black" pitchFamily="34" charset="0"/>
              </a:rPr>
              <a:t>Temporal and </a:t>
            </a:r>
            <a:br>
              <a:rPr lang="en-US" sz="2800" dirty="0" smtClean="0">
                <a:latin typeface="Arial Black" pitchFamily="34" charset="0"/>
              </a:rPr>
            </a:br>
            <a:r>
              <a:rPr lang="en-US" sz="2800" dirty="0" smtClean="0">
                <a:latin typeface="Arial Black" pitchFamily="34" charset="0"/>
              </a:rPr>
              <a:t>Geographical Scope</a:t>
            </a:r>
            <a:endParaRPr lang="en-US" sz="2800" dirty="0"/>
          </a:p>
        </p:txBody>
      </p:sp>
      <p:sp>
        <p:nvSpPr>
          <p:cNvPr id="3" name="Content Placeholder 2"/>
          <p:cNvSpPr>
            <a:spLocks noGrp="1"/>
          </p:cNvSpPr>
          <p:nvPr>
            <p:ph idx="1"/>
          </p:nvPr>
        </p:nvSpPr>
        <p:spPr>
          <a:xfrm>
            <a:off x="457200" y="1828800"/>
            <a:ext cx="7467600" cy="4343400"/>
          </a:xfrm>
        </p:spPr>
        <p:txBody>
          <a:bodyPr>
            <a:normAutofit/>
          </a:bodyPr>
          <a:lstStyle/>
          <a:p>
            <a:r>
              <a:rPr lang="en-US" cap="small" dirty="0" smtClean="0">
                <a:latin typeface="+mn-lt"/>
              </a:rPr>
              <a:t>Temporal Scope</a:t>
            </a:r>
          </a:p>
          <a:p>
            <a:pPr lvl="1"/>
            <a:r>
              <a:rPr lang="en-US" sz="2200" cap="small" dirty="0" smtClean="0">
                <a:solidFill>
                  <a:srgbClr val="00B0F0"/>
                </a:solidFill>
                <a:latin typeface="+mn-lt"/>
              </a:rPr>
              <a:t>Less than six months is per se reasonable</a:t>
            </a:r>
          </a:p>
          <a:p>
            <a:pPr lvl="1"/>
            <a:r>
              <a:rPr lang="en-US" sz="2200" cap="small" dirty="0" smtClean="0">
                <a:solidFill>
                  <a:srgbClr val="00B0F0"/>
                </a:solidFill>
                <a:latin typeface="+mn-lt"/>
              </a:rPr>
              <a:t>More than five years is per se unreasonable</a:t>
            </a:r>
          </a:p>
          <a:p>
            <a:pPr lvl="1"/>
            <a:r>
              <a:rPr lang="en-US" sz="2200" cap="small" dirty="0" smtClean="0">
                <a:solidFill>
                  <a:srgbClr val="00B0F0"/>
                </a:solidFill>
                <a:latin typeface="+mn-lt"/>
              </a:rPr>
              <a:t>For most non-ownership positions, two years will be upheld as reasonable</a:t>
            </a:r>
          </a:p>
          <a:p>
            <a:r>
              <a:rPr lang="en-US" cap="small" dirty="0" smtClean="0">
                <a:latin typeface="+mn-lt"/>
              </a:rPr>
              <a:t>Geographical Scope</a:t>
            </a:r>
          </a:p>
          <a:p>
            <a:pPr lvl="1"/>
            <a:r>
              <a:rPr lang="en-US" sz="2200" cap="small" dirty="0" smtClean="0">
                <a:solidFill>
                  <a:srgbClr val="00B0F0"/>
                </a:solidFill>
                <a:latin typeface="+mn-lt"/>
              </a:rPr>
              <a:t>Highly dependent on Work Area</a:t>
            </a:r>
          </a:p>
          <a:p>
            <a:pPr lvl="1"/>
            <a:r>
              <a:rPr lang="en-US" sz="2200" cap="small" dirty="0" smtClean="0">
                <a:solidFill>
                  <a:srgbClr val="00B0F0"/>
                </a:solidFill>
                <a:latin typeface="+mn-lt"/>
              </a:rPr>
              <a:t>Must demonstrate need for an expansive scope</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001000" cy="1015487"/>
          </a:xfrm>
        </p:spPr>
        <p:txBody>
          <a:bodyPr/>
          <a:lstStyle/>
          <a:p>
            <a:pPr algn="r"/>
            <a:r>
              <a:rPr lang="en-US" sz="2400" dirty="0" smtClean="0">
                <a:latin typeface="Arial Black" pitchFamily="34" charset="0"/>
              </a:rPr>
              <a:t>Enforcement of Restrictive covenants</a:t>
            </a:r>
            <a:endParaRPr lang="en-US" sz="2400" dirty="0"/>
          </a:p>
        </p:txBody>
      </p:sp>
      <p:sp>
        <p:nvSpPr>
          <p:cNvPr id="3" name="Content Placeholder 2"/>
          <p:cNvSpPr>
            <a:spLocks noGrp="1"/>
          </p:cNvSpPr>
          <p:nvPr>
            <p:ph idx="1"/>
          </p:nvPr>
        </p:nvSpPr>
        <p:spPr>
          <a:xfrm>
            <a:off x="457200" y="2057400"/>
            <a:ext cx="7467600" cy="3809999"/>
          </a:xfrm>
        </p:spPr>
        <p:txBody>
          <a:bodyPr>
            <a:normAutofit/>
          </a:bodyPr>
          <a:lstStyle/>
          <a:p>
            <a:r>
              <a:rPr lang="en-US" cap="small" dirty="0" smtClean="0">
                <a:latin typeface="+mn-lt"/>
              </a:rPr>
              <a:t>Damages</a:t>
            </a:r>
          </a:p>
          <a:p>
            <a:pPr lvl="1"/>
            <a:r>
              <a:rPr lang="en-US" sz="2200" cap="small" dirty="0" smtClean="0">
                <a:solidFill>
                  <a:srgbClr val="00B0F0"/>
                </a:solidFill>
                <a:latin typeface="+mn-lt"/>
              </a:rPr>
              <a:t>Equitable Relief</a:t>
            </a:r>
            <a:endParaRPr lang="en-US" cap="small" dirty="0" smtClean="0">
              <a:solidFill>
                <a:srgbClr val="00B0F0"/>
              </a:solidFill>
              <a:latin typeface="+mn-lt"/>
            </a:endParaRPr>
          </a:p>
          <a:p>
            <a:pPr lvl="3"/>
            <a:r>
              <a:rPr lang="en-US" sz="2200" cap="small" dirty="0" smtClean="0">
                <a:solidFill>
                  <a:schemeClr val="tx1"/>
                </a:solidFill>
                <a:latin typeface="+mn-lt"/>
              </a:rPr>
              <a:t>Temporary or Permanent Injunction</a:t>
            </a:r>
          </a:p>
          <a:p>
            <a:pPr lvl="1"/>
            <a:r>
              <a:rPr lang="en-US" sz="2200" cap="small" dirty="0" smtClean="0">
                <a:solidFill>
                  <a:srgbClr val="00B0F0"/>
                </a:solidFill>
                <a:latin typeface="+mn-lt"/>
              </a:rPr>
              <a:t>Legal Relief</a:t>
            </a:r>
          </a:p>
          <a:p>
            <a:pPr lvl="3"/>
            <a:r>
              <a:rPr lang="en-US" sz="2200" cap="small" dirty="0" smtClean="0">
                <a:solidFill>
                  <a:schemeClr val="tx1"/>
                </a:solidFill>
                <a:latin typeface="+mn-lt"/>
              </a:rPr>
              <a:t>Monetary Damages</a:t>
            </a:r>
            <a:endParaRPr lang="en-US" sz="2200" cap="small" dirty="0" smtClean="0">
              <a:solidFill>
                <a:srgbClr val="00B0F0"/>
              </a:solidFill>
              <a:latin typeface="+mn-lt"/>
            </a:endParaRPr>
          </a:p>
          <a:p>
            <a:pPr lvl="1"/>
            <a:r>
              <a:rPr lang="en-US" sz="2200" cap="small" dirty="0" smtClean="0">
                <a:solidFill>
                  <a:srgbClr val="00B0F0"/>
                </a:solidFill>
                <a:latin typeface="+mn-lt"/>
              </a:rPr>
              <a:t>Attorney’s Fees</a:t>
            </a:r>
          </a:p>
          <a:p>
            <a:pPr lvl="1">
              <a:buNone/>
            </a:pPr>
            <a:endParaRPr lang="en-US" sz="2200" cap="small" dirty="0" smtClean="0">
              <a:solidFill>
                <a:schemeClr val="tx1"/>
              </a:solidFill>
              <a:latin typeface="+mn-lt"/>
            </a:endParaRPr>
          </a:p>
          <a:p>
            <a:r>
              <a:rPr lang="en-US" cap="small" dirty="0" err="1" smtClean="0">
                <a:latin typeface="+mn-lt"/>
              </a:rPr>
              <a:t>Tortious</a:t>
            </a:r>
            <a:r>
              <a:rPr lang="en-US" cap="small" dirty="0" smtClean="0">
                <a:latin typeface="+mn-lt"/>
              </a:rPr>
              <a:t> Interference Claims</a:t>
            </a:r>
            <a:endParaRPr lang="en-US" sz="2200" cap="small" dirty="0" smtClean="0">
              <a:solidFill>
                <a:srgbClr val="00B0F0"/>
              </a:solidFill>
              <a:latin typeface="+mn-lt"/>
            </a:endParaRP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171923"/>
            <a:ext cx="8077200" cy="1015487"/>
          </a:xfrm>
        </p:spPr>
        <p:txBody>
          <a:bodyPr/>
          <a:lstStyle/>
          <a:p>
            <a:pPr algn="r"/>
            <a:r>
              <a:rPr lang="en-US" sz="2400" dirty="0" smtClean="0">
                <a:latin typeface="Arial Black" pitchFamily="34" charset="0"/>
              </a:rPr>
              <a:t>Enforcement of Restrictive covenants</a:t>
            </a:r>
            <a:endParaRPr lang="en-US" sz="2400" dirty="0"/>
          </a:p>
        </p:txBody>
      </p:sp>
      <p:sp>
        <p:nvSpPr>
          <p:cNvPr id="3" name="Content Placeholder 2"/>
          <p:cNvSpPr>
            <a:spLocks noGrp="1"/>
          </p:cNvSpPr>
          <p:nvPr>
            <p:ph idx="1"/>
          </p:nvPr>
        </p:nvSpPr>
        <p:spPr>
          <a:xfrm>
            <a:off x="457200" y="2057400"/>
            <a:ext cx="7467600" cy="3593532"/>
          </a:xfrm>
        </p:spPr>
        <p:txBody>
          <a:bodyPr>
            <a:normAutofit/>
          </a:bodyPr>
          <a:lstStyle/>
          <a:p>
            <a:pPr algn="just"/>
            <a:r>
              <a:rPr lang="en-US" sz="3200" cap="small" dirty="0" smtClean="0">
                <a:latin typeface="+mn-lt"/>
              </a:rPr>
              <a:t>Common Defenses:</a:t>
            </a:r>
          </a:p>
          <a:p>
            <a:pPr lvl="1" algn="just"/>
            <a:r>
              <a:rPr lang="en-US" sz="3200" cap="small" dirty="0" err="1" smtClean="0">
                <a:solidFill>
                  <a:srgbClr val="00B0F0"/>
                </a:solidFill>
                <a:latin typeface="+mn-lt"/>
              </a:rPr>
              <a:t>Overbreadth</a:t>
            </a:r>
            <a:endParaRPr lang="en-US" sz="3200" cap="small" dirty="0" smtClean="0">
              <a:solidFill>
                <a:srgbClr val="00B0F0"/>
              </a:solidFill>
              <a:latin typeface="+mn-lt"/>
            </a:endParaRPr>
          </a:p>
          <a:p>
            <a:pPr lvl="1" algn="just"/>
            <a:r>
              <a:rPr lang="en-US" sz="3200" cap="small" dirty="0" smtClean="0">
                <a:solidFill>
                  <a:srgbClr val="00B0F0"/>
                </a:solidFill>
                <a:latin typeface="+mn-lt"/>
              </a:rPr>
              <a:t>Unclean Hands</a:t>
            </a:r>
          </a:p>
          <a:p>
            <a:pPr lvl="1" algn="just"/>
            <a:r>
              <a:rPr lang="en-US" sz="2800" cap="small" dirty="0" smtClean="0">
                <a:solidFill>
                  <a:srgbClr val="00B0F0"/>
                </a:solidFill>
                <a:latin typeface="+mn-lt"/>
              </a:rPr>
              <a:t>Prior Breach of Contract</a:t>
            </a:r>
          </a:p>
          <a:p>
            <a:pPr lvl="2" algn="just"/>
            <a:r>
              <a:rPr lang="en-US" sz="2600" cap="small" dirty="0" smtClean="0">
                <a:solidFill>
                  <a:srgbClr val="00B0F0"/>
                </a:solidFill>
                <a:latin typeface="+mn-lt"/>
              </a:rPr>
              <a:t>Failure to Pay, Change of Benefits, etc.</a:t>
            </a:r>
          </a:p>
          <a:p>
            <a:pPr lvl="2" algn="just"/>
            <a:r>
              <a:rPr lang="en-US" sz="2600" cap="small" dirty="0" smtClean="0">
                <a:solidFill>
                  <a:srgbClr val="00B0F0"/>
                </a:solidFill>
                <a:latin typeface="+mn-lt"/>
              </a:rPr>
              <a:t>Harassment or Discrimination</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171923"/>
            <a:ext cx="8534400" cy="1015487"/>
          </a:xfrm>
        </p:spPr>
        <p:txBody>
          <a:bodyPr/>
          <a:lstStyle/>
          <a:p>
            <a:pPr algn="r"/>
            <a:r>
              <a:rPr lang="en-US" sz="2400" dirty="0" smtClean="0">
                <a:latin typeface="Arial Black" pitchFamily="34" charset="0"/>
              </a:rPr>
              <a:t>Enforcement of Restrictive covenants</a:t>
            </a:r>
            <a:endParaRPr lang="en-US" sz="2400" dirty="0"/>
          </a:p>
        </p:txBody>
      </p:sp>
      <p:sp>
        <p:nvSpPr>
          <p:cNvPr id="3" name="Content Placeholder 2"/>
          <p:cNvSpPr>
            <a:spLocks noGrp="1"/>
          </p:cNvSpPr>
          <p:nvPr>
            <p:ph idx="1"/>
          </p:nvPr>
        </p:nvSpPr>
        <p:spPr>
          <a:xfrm>
            <a:off x="457200" y="2057400"/>
            <a:ext cx="7467600" cy="3715557"/>
          </a:xfrm>
        </p:spPr>
        <p:txBody>
          <a:bodyPr>
            <a:normAutofit lnSpcReduction="10000"/>
          </a:bodyPr>
          <a:lstStyle/>
          <a:p>
            <a:r>
              <a:rPr lang="en-US" cap="small" dirty="0" smtClean="0">
                <a:latin typeface="+mn-lt"/>
              </a:rPr>
              <a:t>Temporary Injunction Phase</a:t>
            </a:r>
          </a:p>
          <a:p>
            <a:pPr lvl="2"/>
            <a:r>
              <a:rPr lang="en-US" sz="2400" cap="small" dirty="0" smtClean="0">
                <a:solidFill>
                  <a:srgbClr val="00B0F0"/>
                </a:solidFill>
                <a:latin typeface="+mn-lt"/>
              </a:rPr>
              <a:t>A Temporary Injunction is Designed to Protect Status Quo</a:t>
            </a:r>
          </a:p>
          <a:p>
            <a:pPr lvl="2"/>
            <a:r>
              <a:rPr lang="en-US" sz="2400" cap="small" dirty="0" smtClean="0">
                <a:solidFill>
                  <a:srgbClr val="00B0F0"/>
                </a:solidFill>
                <a:latin typeface="+mn-lt"/>
              </a:rPr>
              <a:t>Courts consider a temporary injunction to be an Extraordinary Remedy</a:t>
            </a:r>
          </a:p>
          <a:p>
            <a:pPr lvl="2"/>
            <a:r>
              <a:rPr lang="en-US" sz="2400" cap="small" dirty="0" smtClean="0">
                <a:solidFill>
                  <a:srgbClr val="00B0F0"/>
                </a:solidFill>
                <a:latin typeface="+mn-lt"/>
              </a:rPr>
              <a:t>Asking the Court to put former employee out of work pending a full-blown trial</a:t>
            </a:r>
          </a:p>
          <a:p>
            <a:pPr lvl="3"/>
            <a:r>
              <a:rPr lang="en-US" sz="2200" cap="small" dirty="0" smtClean="0">
                <a:solidFill>
                  <a:srgbClr val="00B0F0"/>
                </a:solidFill>
                <a:latin typeface="+mn-lt"/>
              </a:rPr>
              <a:t>While Florida law is favorable to enforcement, some judges tend to have difficulty putting people out of work</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171923"/>
            <a:ext cx="8534400" cy="1015487"/>
          </a:xfrm>
        </p:spPr>
        <p:txBody>
          <a:bodyPr/>
          <a:lstStyle/>
          <a:p>
            <a:pPr algn="r"/>
            <a:r>
              <a:rPr lang="en-US" sz="2400" dirty="0" smtClean="0">
                <a:latin typeface="Arial Black" pitchFamily="34" charset="0"/>
              </a:rPr>
              <a:t>Enforcement of Restrictive covenants</a:t>
            </a:r>
            <a:endParaRPr lang="en-US" sz="2400" dirty="0"/>
          </a:p>
        </p:txBody>
      </p:sp>
      <p:sp>
        <p:nvSpPr>
          <p:cNvPr id="3" name="Content Placeholder 2"/>
          <p:cNvSpPr>
            <a:spLocks noGrp="1"/>
          </p:cNvSpPr>
          <p:nvPr>
            <p:ph idx="1"/>
          </p:nvPr>
        </p:nvSpPr>
        <p:spPr>
          <a:xfrm>
            <a:off x="457200" y="2057400"/>
            <a:ext cx="7467600" cy="3715557"/>
          </a:xfrm>
        </p:spPr>
        <p:txBody>
          <a:bodyPr>
            <a:normAutofit/>
          </a:bodyPr>
          <a:lstStyle/>
          <a:p>
            <a:r>
              <a:rPr lang="en-US" sz="2800" cap="small" dirty="0" smtClean="0">
                <a:latin typeface="+mn-lt"/>
              </a:rPr>
              <a:t>Temporary Injunction Phase</a:t>
            </a:r>
          </a:p>
          <a:p>
            <a:pPr lvl="2"/>
            <a:r>
              <a:rPr lang="en-US" sz="2600" cap="small" dirty="0" smtClean="0">
                <a:solidFill>
                  <a:srgbClr val="00B0F0"/>
                </a:solidFill>
                <a:latin typeface="+mn-lt"/>
              </a:rPr>
              <a:t>Must Prove Four Elements to Obtain Temporary Injunction:</a:t>
            </a:r>
          </a:p>
          <a:p>
            <a:pPr lvl="2"/>
            <a:endParaRPr lang="en-US" sz="1200" cap="small" dirty="0" smtClean="0">
              <a:solidFill>
                <a:srgbClr val="00B0F0"/>
              </a:solidFill>
              <a:latin typeface="+mn-lt"/>
            </a:endParaRPr>
          </a:p>
          <a:p>
            <a:pPr marL="1499616" lvl="3" indent="-457200">
              <a:buAutoNum type="arabicParenBoth"/>
            </a:pPr>
            <a:r>
              <a:rPr lang="en-US" sz="2000" cap="small" dirty="0" smtClean="0">
                <a:solidFill>
                  <a:srgbClr val="00B0F0"/>
                </a:solidFill>
                <a:latin typeface="+mn-lt"/>
              </a:rPr>
              <a:t>IRREPARABLE HARM</a:t>
            </a:r>
          </a:p>
          <a:p>
            <a:pPr marL="1499616" lvl="3" indent="-457200">
              <a:buAutoNum type="arabicParenBoth"/>
            </a:pPr>
            <a:r>
              <a:rPr lang="en-US" sz="2000" cap="small" dirty="0" smtClean="0">
                <a:solidFill>
                  <a:srgbClr val="00B0F0"/>
                </a:solidFill>
                <a:latin typeface="+mn-lt"/>
              </a:rPr>
              <a:t>LACK OF ADEQUATE REMEDY AT LAW</a:t>
            </a:r>
          </a:p>
          <a:p>
            <a:pPr marL="1499616" lvl="3" indent="-457200">
              <a:buAutoNum type="arabicParenBoth"/>
            </a:pPr>
            <a:r>
              <a:rPr lang="en-US" sz="2000" cap="small" dirty="0" smtClean="0">
                <a:solidFill>
                  <a:srgbClr val="00B0F0"/>
                </a:solidFill>
                <a:latin typeface="+mn-lt"/>
              </a:rPr>
              <a:t>SUBSTANTIAL LIKELIHOOD OF SUCCESS ON MERITS</a:t>
            </a:r>
          </a:p>
          <a:p>
            <a:pPr marL="1499616" lvl="3" indent="-457200">
              <a:buAutoNum type="arabicParenBoth"/>
            </a:pPr>
            <a:r>
              <a:rPr lang="en-US" sz="2000" cap="small" dirty="0" smtClean="0">
                <a:solidFill>
                  <a:srgbClr val="00B0F0"/>
                </a:solidFill>
                <a:latin typeface="+mn-lt"/>
              </a:rPr>
              <a:t>ENFORCEMENT DOES NOT CONTRADICT PUBLIC POLICY</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171923"/>
            <a:ext cx="8534400" cy="1015487"/>
          </a:xfrm>
        </p:spPr>
        <p:txBody>
          <a:bodyPr/>
          <a:lstStyle/>
          <a:p>
            <a:pPr algn="r"/>
            <a:r>
              <a:rPr lang="en-US" sz="2400" dirty="0" smtClean="0">
                <a:latin typeface="Arial Black" pitchFamily="34" charset="0"/>
              </a:rPr>
              <a:t>Enforcement of Restrictive covenants</a:t>
            </a:r>
            <a:endParaRPr lang="en-US" sz="2400" dirty="0"/>
          </a:p>
        </p:txBody>
      </p:sp>
      <p:sp>
        <p:nvSpPr>
          <p:cNvPr id="3" name="Content Placeholder 2"/>
          <p:cNvSpPr>
            <a:spLocks noGrp="1"/>
          </p:cNvSpPr>
          <p:nvPr>
            <p:ph idx="1"/>
          </p:nvPr>
        </p:nvSpPr>
        <p:spPr>
          <a:xfrm>
            <a:off x="457200" y="2057400"/>
            <a:ext cx="7467600" cy="3715557"/>
          </a:xfrm>
        </p:spPr>
        <p:txBody>
          <a:bodyPr>
            <a:normAutofit/>
          </a:bodyPr>
          <a:lstStyle/>
          <a:p>
            <a:r>
              <a:rPr lang="en-US" sz="2800" cap="small" dirty="0" smtClean="0">
                <a:latin typeface="+mn-lt"/>
              </a:rPr>
              <a:t>Statutory Presumptions</a:t>
            </a:r>
          </a:p>
          <a:p>
            <a:pPr lvl="2"/>
            <a:r>
              <a:rPr lang="en-US" sz="2600" cap="small" dirty="0" smtClean="0">
                <a:solidFill>
                  <a:srgbClr val="00B0F0"/>
                </a:solidFill>
                <a:latin typeface="+mn-lt"/>
              </a:rPr>
              <a:t>Irreparable Harm is Presumed</a:t>
            </a:r>
          </a:p>
          <a:p>
            <a:pPr lvl="2"/>
            <a:r>
              <a:rPr lang="en-US" sz="2600" cap="small" dirty="0" smtClean="0">
                <a:solidFill>
                  <a:srgbClr val="00B0F0"/>
                </a:solidFill>
                <a:latin typeface="+mn-lt"/>
              </a:rPr>
              <a:t>Contract Enforcement is Public Policy</a:t>
            </a:r>
          </a:p>
          <a:p>
            <a:pPr lvl="2"/>
            <a:r>
              <a:rPr lang="en-US" sz="2600" cap="small" dirty="0" smtClean="0">
                <a:solidFill>
                  <a:srgbClr val="00B0F0"/>
                </a:solidFill>
                <a:latin typeface="+mn-lt"/>
              </a:rPr>
              <a:t>Individualized economic hardship can not be considered by the Court</a:t>
            </a:r>
          </a:p>
          <a:p>
            <a:pPr lvl="2"/>
            <a:r>
              <a:rPr lang="en-US" sz="2600" cap="small" dirty="0" smtClean="0">
                <a:solidFill>
                  <a:srgbClr val="00B0F0"/>
                </a:solidFill>
                <a:latin typeface="+mn-lt"/>
              </a:rPr>
              <a:t>Contract Construction Rules requiring a narrow interpretation are inapplicable</a:t>
            </a:r>
          </a:p>
          <a:p>
            <a:pPr lvl="2">
              <a:buNone/>
            </a:pPr>
            <a:endParaRPr lang="en-US" sz="2600" cap="small" dirty="0" smtClean="0">
              <a:solidFill>
                <a:srgbClr val="00B0F0"/>
              </a:solidFill>
              <a:latin typeface="+mn-lt"/>
            </a:endParaRPr>
          </a:p>
          <a:p>
            <a:pPr lvl="2"/>
            <a:endParaRPr lang="en-US" sz="2000" cap="small" dirty="0" smtClean="0">
              <a:solidFill>
                <a:srgbClr val="00B0F0"/>
              </a:solidFill>
              <a:latin typeface="+mn-lt"/>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33050" y="1152305"/>
            <a:ext cx="6379328" cy="676495"/>
          </a:xfrm>
        </p:spPr>
        <p:txBody>
          <a:bodyPr/>
          <a:lstStyle/>
          <a:p>
            <a:pPr algn="l"/>
            <a:r>
              <a:rPr lang="en-US" i="0" dirty="0" smtClean="0">
                <a:latin typeface="Arial Black" pitchFamily="34" charset="0"/>
              </a:rPr>
              <a:t>OVERVIEW</a:t>
            </a:r>
          </a:p>
          <a:p>
            <a:endParaRPr lang="en-US" dirty="0"/>
          </a:p>
        </p:txBody>
      </p:sp>
      <p:sp>
        <p:nvSpPr>
          <p:cNvPr id="4" name="Title 1"/>
          <p:cNvSpPr>
            <a:spLocks noGrp="1"/>
          </p:cNvSpPr>
          <p:nvPr>
            <p:ph type="ctrTitle"/>
          </p:nvPr>
        </p:nvSpPr>
        <p:spPr>
          <a:xfrm>
            <a:off x="429064" y="1524000"/>
            <a:ext cx="6379328" cy="4648200"/>
          </a:xfrm>
        </p:spPr>
        <p:txBody>
          <a:bodyPr/>
          <a:lstStyle/>
          <a:p>
            <a:pPr algn="l"/>
            <a:r>
              <a:rPr lang="en-US" sz="2400" cap="small" dirty="0" smtClean="0">
                <a:solidFill>
                  <a:schemeClr val="accent1">
                    <a:lumMod val="20000"/>
                    <a:lumOff val="80000"/>
                  </a:schemeClr>
                </a:solidFill>
                <a:latin typeface="Calibri"/>
              </a:rPr>
              <a:t/>
            </a:r>
            <a:br>
              <a:rPr lang="en-US" sz="2400" cap="small" dirty="0" smtClean="0">
                <a:solidFill>
                  <a:schemeClr val="accent1">
                    <a:lumMod val="20000"/>
                    <a:lumOff val="80000"/>
                  </a:schemeClr>
                </a:solidFill>
                <a:latin typeface="Calibri"/>
              </a:rPr>
            </a:br>
            <a:r>
              <a:rPr lang="en-US" sz="2400" cap="small" dirty="0" smtClean="0">
                <a:solidFill>
                  <a:schemeClr val="accent1">
                    <a:lumMod val="20000"/>
                    <a:lumOff val="80000"/>
                  </a:schemeClr>
                </a:solidFill>
                <a:latin typeface="Calibri"/>
              </a:rPr>
              <a:t>Examples of Restrictive Covenants</a:t>
            </a:r>
            <a:br>
              <a:rPr lang="en-US" sz="2400" cap="small" dirty="0" smtClean="0">
                <a:solidFill>
                  <a:schemeClr val="accent1">
                    <a:lumMod val="20000"/>
                    <a:lumOff val="80000"/>
                  </a:schemeClr>
                </a:solidFill>
                <a:latin typeface="Calibri"/>
              </a:rPr>
            </a:br>
            <a:r>
              <a:rPr lang="en-US" sz="2400" cap="small" dirty="0" smtClean="0">
                <a:solidFill>
                  <a:schemeClr val="accent1">
                    <a:lumMod val="20000"/>
                    <a:lumOff val="80000"/>
                  </a:schemeClr>
                </a:solidFill>
                <a:latin typeface="Calibri"/>
              </a:rPr>
              <a:t/>
            </a:r>
            <a:br>
              <a:rPr lang="en-US" sz="2400" cap="small" dirty="0" smtClean="0">
                <a:solidFill>
                  <a:schemeClr val="accent1">
                    <a:lumMod val="20000"/>
                    <a:lumOff val="80000"/>
                  </a:schemeClr>
                </a:solidFill>
                <a:latin typeface="Calibri"/>
              </a:rPr>
            </a:br>
            <a:r>
              <a:rPr lang="en-US" sz="2400" cap="small" dirty="0" smtClean="0">
                <a:solidFill>
                  <a:schemeClr val="accent1">
                    <a:lumMod val="20000"/>
                    <a:lumOff val="80000"/>
                  </a:schemeClr>
                </a:solidFill>
                <a:latin typeface="Calibri"/>
              </a:rPr>
              <a:t>Importance for Retention Purposes</a:t>
            </a:r>
            <a:br>
              <a:rPr lang="en-US" sz="2400" cap="small" dirty="0" smtClean="0">
                <a:solidFill>
                  <a:schemeClr val="accent1">
                    <a:lumMod val="20000"/>
                    <a:lumOff val="80000"/>
                  </a:schemeClr>
                </a:solidFill>
                <a:latin typeface="Calibri"/>
              </a:rPr>
            </a:br>
            <a:r>
              <a:rPr lang="en-US" sz="2400" cap="small" dirty="0" smtClean="0">
                <a:solidFill>
                  <a:schemeClr val="accent1">
                    <a:lumMod val="20000"/>
                    <a:lumOff val="80000"/>
                  </a:schemeClr>
                </a:solidFill>
                <a:latin typeface="Calibri"/>
              </a:rPr>
              <a:t/>
            </a:r>
            <a:br>
              <a:rPr lang="en-US" sz="2400" cap="small" dirty="0" smtClean="0">
                <a:solidFill>
                  <a:schemeClr val="accent1">
                    <a:lumMod val="20000"/>
                    <a:lumOff val="80000"/>
                  </a:schemeClr>
                </a:solidFill>
                <a:latin typeface="Calibri"/>
              </a:rPr>
            </a:br>
            <a:r>
              <a:rPr lang="en-US" sz="2400" cap="small" dirty="0" smtClean="0">
                <a:solidFill>
                  <a:schemeClr val="accent1">
                    <a:lumMod val="20000"/>
                    <a:lumOff val="80000"/>
                  </a:schemeClr>
                </a:solidFill>
                <a:latin typeface="Calibri"/>
              </a:rPr>
              <a:t>Parameters for Restrictions</a:t>
            </a:r>
            <a:br>
              <a:rPr lang="en-US" sz="2400" cap="small" dirty="0" smtClean="0">
                <a:solidFill>
                  <a:schemeClr val="accent1">
                    <a:lumMod val="20000"/>
                    <a:lumOff val="80000"/>
                  </a:schemeClr>
                </a:solidFill>
                <a:latin typeface="Calibri"/>
              </a:rPr>
            </a:br>
            <a:r>
              <a:rPr lang="en-US" sz="2400" cap="small" dirty="0" smtClean="0">
                <a:solidFill>
                  <a:schemeClr val="accent1">
                    <a:lumMod val="20000"/>
                    <a:lumOff val="80000"/>
                  </a:schemeClr>
                </a:solidFill>
                <a:latin typeface="Calibri"/>
              </a:rPr>
              <a:t/>
            </a:r>
            <a:br>
              <a:rPr lang="en-US" sz="2400" cap="small" dirty="0" smtClean="0">
                <a:solidFill>
                  <a:schemeClr val="accent1">
                    <a:lumMod val="20000"/>
                    <a:lumOff val="80000"/>
                  </a:schemeClr>
                </a:solidFill>
                <a:latin typeface="Calibri"/>
              </a:rPr>
            </a:br>
            <a:r>
              <a:rPr lang="en-US" sz="2400" cap="small" dirty="0" smtClean="0">
                <a:solidFill>
                  <a:schemeClr val="accent1">
                    <a:lumMod val="20000"/>
                    <a:lumOff val="80000"/>
                  </a:schemeClr>
                </a:solidFill>
                <a:latin typeface="Calibri"/>
              </a:rPr>
              <a:t>Enforcement</a:t>
            </a:r>
            <a:br>
              <a:rPr lang="en-US" sz="2400" cap="small" dirty="0" smtClean="0">
                <a:solidFill>
                  <a:schemeClr val="accent1">
                    <a:lumMod val="20000"/>
                    <a:lumOff val="80000"/>
                  </a:schemeClr>
                </a:solidFill>
                <a:latin typeface="Calibri"/>
              </a:rPr>
            </a:br>
            <a:r>
              <a:rPr lang="en-US" sz="2400" cap="small" dirty="0" smtClean="0">
                <a:solidFill>
                  <a:schemeClr val="accent1">
                    <a:lumMod val="20000"/>
                    <a:lumOff val="80000"/>
                  </a:schemeClr>
                </a:solidFill>
                <a:latin typeface="Calibri"/>
              </a:rPr>
              <a:t/>
            </a:r>
            <a:br>
              <a:rPr lang="en-US" sz="2400" cap="small" dirty="0" smtClean="0">
                <a:solidFill>
                  <a:schemeClr val="accent1">
                    <a:lumMod val="20000"/>
                    <a:lumOff val="80000"/>
                  </a:schemeClr>
                </a:solidFill>
                <a:latin typeface="Calibri"/>
              </a:rPr>
            </a:br>
            <a:r>
              <a:rPr lang="en-US" sz="2400" cap="small" dirty="0" smtClean="0">
                <a:solidFill>
                  <a:schemeClr val="accent1">
                    <a:lumMod val="20000"/>
                    <a:lumOff val="80000"/>
                  </a:schemeClr>
                </a:solidFill>
                <a:latin typeface="Calibri"/>
              </a:rPr>
              <a:t>Questions</a:t>
            </a:r>
            <a:br>
              <a:rPr lang="en-US" sz="2400" cap="small" dirty="0" smtClean="0">
                <a:solidFill>
                  <a:schemeClr val="accent1">
                    <a:lumMod val="20000"/>
                    <a:lumOff val="80000"/>
                  </a:schemeClr>
                </a:solidFill>
                <a:latin typeface="Calibri"/>
              </a:rPr>
            </a:br>
            <a:r>
              <a:rPr lang="en-US" sz="2400" cap="small" dirty="0" smtClean="0">
                <a:solidFill>
                  <a:schemeClr val="accent1">
                    <a:lumMod val="20000"/>
                    <a:lumOff val="80000"/>
                  </a:schemeClr>
                </a:solidFill>
                <a:latin typeface="Calibri"/>
              </a:rPr>
              <a:t/>
            </a:r>
            <a:br>
              <a:rPr lang="en-US" sz="2400" cap="small" dirty="0" smtClean="0">
                <a:solidFill>
                  <a:schemeClr val="accent1">
                    <a:lumMod val="20000"/>
                    <a:lumOff val="80000"/>
                  </a:schemeClr>
                </a:solidFill>
                <a:latin typeface="Calibri"/>
              </a:rPr>
            </a:br>
            <a:r>
              <a:rPr lang="en-US" sz="2000" dirty="0" smtClean="0">
                <a:solidFill>
                  <a:schemeClr val="accent1">
                    <a:lumMod val="20000"/>
                    <a:lumOff val="80000"/>
                  </a:schemeClr>
                </a:solidFill>
                <a:latin typeface="Calibri"/>
              </a:rPr>
              <a:t/>
            </a:r>
            <a:br>
              <a:rPr lang="en-US" sz="2000" dirty="0" smtClean="0">
                <a:solidFill>
                  <a:schemeClr val="accent1">
                    <a:lumMod val="20000"/>
                    <a:lumOff val="80000"/>
                  </a:schemeClr>
                </a:solidFill>
                <a:latin typeface="Calibri"/>
              </a:rPr>
            </a:br>
            <a:endParaRPr lang="en-US" sz="2000" dirty="0">
              <a:solidFill>
                <a:schemeClr val="accent1">
                  <a:lumMod val="20000"/>
                  <a:lumOff val="80000"/>
                </a:schemeClr>
              </a:solidFill>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171923"/>
            <a:ext cx="8534400" cy="1015487"/>
          </a:xfrm>
        </p:spPr>
        <p:txBody>
          <a:bodyPr/>
          <a:lstStyle/>
          <a:p>
            <a:pPr algn="r"/>
            <a:r>
              <a:rPr lang="en-US" sz="2400" dirty="0" smtClean="0">
                <a:latin typeface="Arial Black" pitchFamily="34" charset="0"/>
              </a:rPr>
              <a:t>Enforcement of Restrictive covenants</a:t>
            </a:r>
            <a:endParaRPr lang="en-US" sz="2400" dirty="0"/>
          </a:p>
        </p:txBody>
      </p:sp>
      <p:sp>
        <p:nvSpPr>
          <p:cNvPr id="3" name="Content Placeholder 2"/>
          <p:cNvSpPr>
            <a:spLocks noGrp="1"/>
          </p:cNvSpPr>
          <p:nvPr>
            <p:ph idx="1"/>
          </p:nvPr>
        </p:nvSpPr>
        <p:spPr>
          <a:xfrm>
            <a:off x="457200" y="2057400"/>
            <a:ext cx="7467600" cy="3715557"/>
          </a:xfrm>
        </p:spPr>
        <p:txBody>
          <a:bodyPr>
            <a:normAutofit/>
          </a:bodyPr>
          <a:lstStyle/>
          <a:p>
            <a:r>
              <a:rPr lang="en-US" sz="2800" cap="small" dirty="0" smtClean="0">
                <a:latin typeface="+mn-lt"/>
              </a:rPr>
              <a:t>Beyond Litigation</a:t>
            </a:r>
          </a:p>
          <a:p>
            <a:pPr lvl="2"/>
            <a:r>
              <a:rPr lang="en-US" sz="2600" cap="small" dirty="0" smtClean="0">
                <a:solidFill>
                  <a:srgbClr val="00B0F0"/>
                </a:solidFill>
                <a:latin typeface="+mn-lt"/>
              </a:rPr>
              <a:t>Strong Negotiation Tool</a:t>
            </a:r>
          </a:p>
          <a:p>
            <a:pPr lvl="2"/>
            <a:r>
              <a:rPr lang="en-US" sz="2600" cap="small" dirty="0" smtClean="0">
                <a:solidFill>
                  <a:srgbClr val="00B0F0"/>
                </a:solidFill>
                <a:latin typeface="+mn-lt"/>
              </a:rPr>
              <a:t>Protection of Client/Customer Interests</a:t>
            </a:r>
          </a:p>
          <a:p>
            <a:pPr lvl="2"/>
            <a:r>
              <a:rPr lang="en-US" sz="2600" cap="small" dirty="0" smtClean="0">
                <a:solidFill>
                  <a:srgbClr val="00B0F0"/>
                </a:solidFill>
                <a:latin typeface="+mn-lt"/>
              </a:rPr>
              <a:t>Most Competitors will recognize their risks of supporting an employee in violation</a:t>
            </a:r>
          </a:p>
          <a:p>
            <a:pPr lvl="2"/>
            <a:r>
              <a:rPr lang="en-US" sz="2600" cap="small" dirty="0" smtClean="0">
                <a:solidFill>
                  <a:srgbClr val="00B0F0"/>
                </a:solidFill>
                <a:latin typeface="+mn-lt"/>
              </a:rPr>
              <a:t>Specter of Attorney’s Fees – Tail Wagging the Dog</a:t>
            </a:r>
          </a:p>
          <a:p>
            <a:pPr lvl="2">
              <a:buNone/>
            </a:pPr>
            <a:endParaRPr lang="en-US" sz="2600" cap="small" dirty="0" smtClean="0">
              <a:solidFill>
                <a:srgbClr val="00B0F0"/>
              </a:solidFill>
              <a:latin typeface="+mn-lt"/>
            </a:endParaRPr>
          </a:p>
          <a:p>
            <a:pPr lvl="2"/>
            <a:endParaRPr lang="en-US" sz="2000" cap="small" dirty="0" smtClean="0">
              <a:solidFill>
                <a:srgbClr val="00B0F0"/>
              </a:solidFill>
              <a:latin typeface="+mn-lt"/>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171923"/>
            <a:ext cx="8534400" cy="1015487"/>
          </a:xfrm>
        </p:spPr>
        <p:txBody>
          <a:bodyPr/>
          <a:lstStyle/>
          <a:p>
            <a:pPr algn="ctr"/>
            <a:r>
              <a:rPr lang="en-US" sz="2400" dirty="0" smtClean="0">
                <a:latin typeface="Arial Black" pitchFamily="34" charset="0"/>
              </a:rPr>
              <a:t>SUMMATION</a:t>
            </a:r>
            <a:endParaRPr lang="en-US" sz="2400" dirty="0"/>
          </a:p>
        </p:txBody>
      </p:sp>
      <p:sp>
        <p:nvSpPr>
          <p:cNvPr id="3" name="Content Placeholder 2"/>
          <p:cNvSpPr>
            <a:spLocks noGrp="1"/>
          </p:cNvSpPr>
          <p:nvPr>
            <p:ph idx="1"/>
          </p:nvPr>
        </p:nvSpPr>
        <p:spPr>
          <a:xfrm>
            <a:off x="457200" y="2057400"/>
            <a:ext cx="7467600" cy="3715557"/>
          </a:xfrm>
        </p:spPr>
        <p:txBody>
          <a:bodyPr>
            <a:normAutofit/>
          </a:bodyPr>
          <a:lstStyle/>
          <a:p>
            <a:pPr algn="just"/>
            <a:r>
              <a:rPr lang="en-US" sz="2800" cap="small" dirty="0" smtClean="0">
                <a:solidFill>
                  <a:schemeClr val="tx1"/>
                </a:solidFill>
                <a:latin typeface="+mn-lt"/>
              </a:rPr>
              <a:t>Restrictive Covenants are an important tool all companies should consider implementing.</a:t>
            </a:r>
          </a:p>
          <a:p>
            <a:pPr algn="just"/>
            <a:r>
              <a:rPr lang="en-US" sz="2800" cap="small" dirty="0" smtClean="0">
                <a:solidFill>
                  <a:srgbClr val="00B0F0"/>
                </a:solidFill>
                <a:latin typeface="+mn-lt"/>
              </a:rPr>
              <a:t>Litigation over these issues is on the rise, so be careful with your own hiring process.</a:t>
            </a:r>
          </a:p>
          <a:p>
            <a:pPr algn="just"/>
            <a:r>
              <a:rPr lang="en-US" sz="2800" cap="small" dirty="0" smtClean="0">
                <a:solidFill>
                  <a:schemeClr val="tx1"/>
                </a:solidFill>
                <a:latin typeface="+mn-lt"/>
              </a:rPr>
              <a:t>If you find yourself in a position where a restrictive covenant issue is looming, contact counsel early.</a:t>
            </a:r>
            <a:endParaRPr lang="en-US" sz="2600" cap="small" dirty="0" smtClean="0">
              <a:solidFill>
                <a:schemeClr val="tx1"/>
              </a:solidFill>
              <a:latin typeface="+mn-lt"/>
            </a:endParaRPr>
          </a:p>
          <a:p>
            <a:pPr lvl="2">
              <a:buNone/>
            </a:pPr>
            <a:endParaRPr lang="en-US" sz="2600" cap="small" dirty="0" smtClean="0">
              <a:solidFill>
                <a:srgbClr val="00B0F0"/>
              </a:solidFill>
              <a:latin typeface="+mn-lt"/>
            </a:endParaRPr>
          </a:p>
          <a:p>
            <a:pPr lvl="2"/>
            <a:endParaRPr lang="en-US" sz="2000" cap="small" dirty="0" smtClean="0">
              <a:solidFill>
                <a:srgbClr val="00B0F0"/>
              </a:solidFill>
              <a:latin typeface="+mn-lt"/>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171923"/>
            <a:ext cx="8534400" cy="1015487"/>
          </a:xfrm>
        </p:spPr>
        <p:txBody>
          <a:bodyPr/>
          <a:lstStyle/>
          <a:p>
            <a:pPr algn="ctr"/>
            <a:endParaRPr lang="en-US" sz="2400" dirty="0"/>
          </a:p>
        </p:txBody>
      </p:sp>
      <p:sp>
        <p:nvSpPr>
          <p:cNvPr id="3" name="Content Placeholder 2"/>
          <p:cNvSpPr>
            <a:spLocks noGrp="1"/>
          </p:cNvSpPr>
          <p:nvPr>
            <p:ph idx="1"/>
          </p:nvPr>
        </p:nvSpPr>
        <p:spPr>
          <a:xfrm>
            <a:off x="457200" y="2057400"/>
            <a:ext cx="7467600" cy="3715557"/>
          </a:xfrm>
        </p:spPr>
        <p:txBody>
          <a:bodyPr>
            <a:normAutofit/>
          </a:bodyPr>
          <a:lstStyle/>
          <a:p>
            <a:pPr lvl="2" algn="ctr">
              <a:buNone/>
            </a:pPr>
            <a:endParaRPr lang="en-US" sz="2600" cap="small" dirty="0" smtClean="0">
              <a:solidFill>
                <a:srgbClr val="00B0F0"/>
              </a:solidFill>
              <a:latin typeface="+mn-lt"/>
            </a:endParaRPr>
          </a:p>
          <a:p>
            <a:pPr lvl="2" algn="ctr">
              <a:buNone/>
            </a:pPr>
            <a:r>
              <a:rPr lang="en-US" sz="2600" cap="small" dirty="0" smtClean="0">
                <a:solidFill>
                  <a:srgbClr val="00B0F0"/>
                </a:solidFill>
                <a:latin typeface="+mn-lt"/>
              </a:rPr>
              <a:t>Daniel E. Harrell</a:t>
            </a:r>
          </a:p>
          <a:p>
            <a:pPr lvl="2" algn="ctr">
              <a:buNone/>
            </a:pPr>
            <a:r>
              <a:rPr lang="en-US" sz="2600" cap="small" dirty="0" smtClean="0">
                <a:solidFill>
                  <a:schemeClr val="tx1"/>
                </a:solidFill>
                <a:latin typeface="+mn-lt"/>
              </a:rPr>
              <a:t>CLARK PARTINGTON</a:t>
            </a:r>
          </a:p>
          <a:p>
            <a:pPr lvl="2" algn="ctr">
              <a:buNone/>
            </a:pPr>
            <a:r>
              <a:rPr lang="en-US" cap="small" dirty="0" smtClean="0">
                <a:solidFill>
                  <a:srgbClr val="00B0F0"/>
                </a:solidFill>
                <a:latin typeface="+mn-lt"/>
              </a:rPr>
              <a:t>125 W. </a:t>
            </a:r>
            <a:r>
              <a:rPr lang="en-US" cap="small" dirty="0" err="1" smtClean="0">
                <a:solidFill>
                  <a:srgbClr val="00B0F0"/>
                </a:solidFill>
                <a:latin typeface="+mn-lt"/>
              </a:rPr>
              <a:t>Romana</a:t>
            </a:r>
            <a:r>
              <a:rPr lang="en-US" cap="small" dirty="0" smtClean="0">
                <a:solidFill>
                  <a:srgbClr val="00B0F0"/>
                </a:solidFill>
                <a:latin typeface="+mn-lt"/>
              </a:rPr>
              <a:t> Street, Suite 800</a:t>
            </a:r>
          </a:p>
          <a:p>
            <a:pPr lvl="2" algn="ctr">
              <a:buNone/>
            </a:pPr>
            <a:r>
              <a:rPr lang="en-US" cap="small" dirty="0" smtClean="0">
                <a:solidFill>
                  <a:srgbClr val="00B0F0"/>
                </a:solidFill>
                <a:latin typeface="+mn-lt"/>
              </a:rPr>
              <a:t>Pensacola, Florida 32504</a:t>
            </a:r>
          </a:p>
          <a:p>
            <a:pPr lvl="2" algn="ctr">
              <a:buNone/>
            </a:pPr>
            <a:r>
              <a:rPr lang="en-US" cap="small" dirty="0" smtClean="0">
                <a:solidFill>
                  <a:srgbClr val="00B0F0"/>
                </a:solidFill>
                <a:latin typeface="+mn-lt"/>
              </a:rPr>
              <a:t>(850) 208-7033 – Direct</a:t>
            </a:r>
          </a:p>
          <a:p>
            <a:pPr lvl="2" algn="ctr">
              <a:buNone/>
            </a:pPr>
            <a:r>
              <a:rPr lang="en-US" cap="small" dirty="0" smtClean="0">
                <a:solidFill>
                  <a:srgbClr val="00B0F0"/>
                </a:solidFill>
                <a:latin typeface="+mn-lt"/>
              </a:rPr>
              <a:t>dharrell@clarkpartington.com</a:t>
            </a:r>
          </a:p>
          <a:p>
            <a:pPr lvl="2"/>
            <a:endParaRPr lang="en-US" sz="2000" cap="small" dirty="0" smtClean="0">
              <a:solidFill>
                <a:srgbClr val="00B0F0"/>
              </a:solidFill>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76400"/>
            <a:ext cx="6379328" cy="4419600"/>
          </a:xfrm>
        </p:spPr>
        <p:txBody>
          <a:bodyPr/>
          <a:lstStyle/>
          <a:p>
            <a:pPr algn="l"/>
            <a:r>
              <a:rPr lang="en-US" sz="2400" cap="small" dirty="0" smtClean="0">
                <a:solidFill>
                  <a:schemeClr val="accent1">
                    <a:lumMod val="20000"/>
                    <a:lumOff val="80000"/>
                  </a:schemeClr>
                </a:solidFill>
                <a:latin typeface="Calibri"/>
              </a:rPr>
              <a:t/>
            </a:r>
            <a:br>
              <a:rPr lang="en-US" sz="2400" cap="small" dirty="0" smtClean="0">
                <a:solidFill>
                  <a:schemeClr val="accent1">
                    <a:lumMod val="20000"/>
                    <a:lumOff val="80000"/>
                  </a:schemeClr>
                </a:solidFill>
                <a:latin typeface="Calibri"/>
              </a:rPr>
            </a:br>
            <a:r>
              <a:rPr lang="en-US" sz="2400" cap="small" dirty="0" smtClean="0">
                <a:solidFill>
                  <a:schemeClr val="accent1">
                    <a:lumMod val="20000"/>
                    <a:lumOff val="80000"/>
                  </a:schemeClr>
                </a:solidFill>
                <a:latin typeface="Calibri"/>
              </a:rPr>
              <a:t>Non-Compete Agreements</a:t>
            </a:r>
            <a:br>
              <a:rPr lang="en-US" sz="2400" cap="small" dirty="0" smtClean="0">
                <a:solidFill>
                  <a:schemeClr val="accent1">
                    <a:lumMod val="20000"/>
                    <a:lumOff val="80000"/>
                  </a:schemeClr>
                </a:solidFill>
                <a:latin typeface="Calibri"/>
              </a:rPr>
            </a:br>
            <a:r>
              <a:rPr lang="en-US" sz="2400" cap="small" dirty="0" smtClean="0">
                <a:solidFill>
                  <a:schemeClr val="accent1">
                    <a:lumMod val="20000"/>
                    <a:lumOff val="80000"/>
                  </a:schemeClr>
                </a:solidFill>
                <a:latin typeface="Calibri"/>
              </a:rPr>
              <a:t/>
            </a:r>
            <a:br>
              <a:rPr lang="en-US" sz="2400" cap="small" dirty="0" smtClean="0">
                <a:solidFill>
                  <a:schemeClr val="accent1">
                    <a:lumMod val="20000"/>
                    <a:lumOff val="80000"/>
                  </a:schemeClr>
                </a:solidFill>
                <a:latin typeface="Calibri"/>
              </a:rPr>
            </a:br>
            <a:r>
              <a:rPr lang="en-US" sz="2400" cap="small" dirty="0" smtClean="0">
                <a:solidFill>
                  <a:schemeClr val="accent1">
                    <a:lumMod val="20000"/>
                    <a:lumOff val="80000"/>
                  </a:schemeClr>
                </a:solidFill>
                <a:latin typeface="Calibri"/>
              </a:rPr>
              <a:t>Non-Solicitation Agreements</a:t>
            </a:r>
            <a:br>
              <a:rPr lang="en-US" sz="2400" cap="small" dirty="0" smtClean="0">
                <a:solidFill>
                  <a:schemeClr val="accent1">
                    <a:lumMod val="20000"/>
                    <a:lumOff val="80000"/>
                  </a:schemeClr>
                </a:solidFill>
                <a:latin typeface="Calibri"/>
              </a:rPr>
            </a:br>
            <a:r>
              <a:rPr lang="en-US" sz="2400" cap="small" dirty="0" smtClean="0">
                <a:solidFill>
                  <a:schemeClr val="accent1">
                    <a:lumMod val="20000"/>
                    <a:lumOff val="80000"/>
                  </a:schemeClr>
                </a:solidFill>
                <a:latin typeface="Calibri"/>
              </a:rPr>
              <a:t/>
            </a:r>
            <a:br>
              <a:rPr lang="en-US" sz="2400" cap="small" dirty="0" smtClean="0">
                <a:solidFill>
                  <a:schemeClr val="accent1">
                    <a:lumMod val="20000"/>
                    <a:lumOff val="80000"/>
                  </a:schemeClr>
                </a:solidFill>
                <a:latin typeface="Calibri"/>
              </a:rPr>
            </a:br>
            <a:r>
              <a:rPr lang="en-US" sz="2400" cap="small" dirty="0" smtClean="0">
                <a:solidFill>
                  <a:schemeClr val="accent1">
                    <a:lumMod val="20000"/>
                    <a:lumOff val="80000"/>
                  </a:schemeClr>
                </a:solidFill>
                <a:latin typeface="Calibri"/>
              </a:rPr>
              <a:t>Confidentiality Agreements</a:t>
            </a:r>
            <a:br>
              <a:rPr lang="en-US" sz="2400" cap="small" dirty="0" smtClean="0">
                <a:solidFill>
                  <a:schemeClr val="accent1">
                    <a:lumMod val="20000"/>
                    <a:lumOff val="80000"/>
                  </a:schemeClr>
                </a:solidFill>
                <a:latin typeface="Calibri"/>
              </a:rPr>
            </a:br>
            <a:r>
              <a:rPr lang="en-US" sz="2400" cap="small" dirty="0" smtClean="0">
                <a:solidFill>
                  <a:schemeClr val="accent1">
                    <a:lumMod val="20000"/>
                    <a:lumOff val="80000"/>
                  </a:schemeClr>
                </a:solidFill>
                <a:latin typeface="Calibri"/>
              </a:rPr>
              <a:t/>
            </a:r>
            <a:br>
              <a:rPr lang="en-US" sz="2400" cap="small" dirty="0" smtClean="0">
                <a:solidFill>
                  <a:schemeClr val="accent1">
                    <a:lumMod val="20000"/>
                    <a:lumOff val="80000"/>
                  </a:schemeClr>
                </a:solidFill>
                <a:latin typeface="Calibri"/>
              </a:rPr>
            </a:br>
            <a:r>
              <a:rPr lang="en-US" sz="2400" cap="small" dirty="0" smtClean="0">
                <a:solidFill>
                  <a:schemeClr val="accent1">
                    <a:lumMod val="20000"/>
                    <a:lumOff val="80000"/>
                  </a:schemeClr>
                </a:solidFill>
                <a:latin typeface="Calibri"/>
              </a:rPr>
              <a:t>Intellectual Property Agreement</a:t>
            </a:r>
            <a:br>
              <a:rPr lang="en-US" sz="2400" cap="small" dirty="0" smtClean="0">
                <a:solidFill>
                  <a:schemeClr val="accent1">
                    <a:lumMod val="20000"/>
                    <a:lumOff val="80000"/>
                  </a:schemeClr>
                </a:solidFill>
                <a:latin typeface="Calibri"/>
              </a:rPr>
            </a:br>
            <a:r>
              <a:rPr lang="en-US" sz="2400" cap="small" dirty="0" smtClean="0">
                <a:solidFill>
                  <a:schemeClr val="accent1">
                    <a:lumMod val="20000"/>
                    <a:lumOff val="80000"/>
                  </a:schemeClr>
                </a:solidFill>
                <a:latin typeface="Calibri"/>
              </a:rPr>
              <a:t/>
            </a:r>
            <a:br>
              <a:rPr lang="en-US" sz="2400" cap="small" dirty="0" smtClean="0">
                <a:solidFill>
                  <a:schemeClr val="accent1">
                    <a:lumMod val="20000"/>
                    <a:lumOff val="80000"/>
                  </a:schemeClr>
                </a:solidFill>
                <a:latin typeface="Calibri"/>
              </a:rPr>
            </a:br>
            <a:r>
              <a:rPr lang="en-US" sz="2400" cap="small" dirty="0" smtClean="0">
                <a:solidFill>
                  <a:schemeClr val="accent1">
                    <a:lumMod val="20000"/>
                    <a:lumOff val="80000"/>
                  </a:schemeClr>
                </a:solidFill>
                <a:latin typeface="Calibri"/>
              </a:rPr>
              <a:t>Any other Restriction on Post-Employment activity</a:t>
            </a:r>
            <a:br>
              <a:rPr lang="en-US" sz="2400" cap="small" dirty="0" smtClean="0">
                <a:solidFill>
                  <a:schemeClr val="accent1">
                    <a:lumMod val="20000"/>
                    <a:lumOff val="80000"/>
                  </a:schemeClr>
                </a:solidFill>
                <a:latin typeface="Calibri"/>
              </a:rPr>
            </a:br>
            <a:r>
              <a:rPr lang="en-US" sz="2400" cap="small" dirty="0" smtClean="0">
                <a:solidFill>
                  <a:schemeClr val="accent1">
                    <a:lumMod val="20000"/>
                    <a:lumOff val="80000"/>
                  </a:schemeClr>
                </a:solidFill>
                <a:latin typeface="Calibri"/>
              </a:rPr>
              <a:t/>
            </a:r>
            <a:br>
              <a:rPr lang="en-US" sz="2400" cap="small" dirty="0" smtClean="0">
                <a:solidFill>
                  <a:schemeClr val="accent1">
                    <a:lumMod val="20000"/>
                    <a:lumOff val="80000"/>
                  </a:schemeClr>
                </a:solidFill>
                <a:latin typeface="Calibri"/>
              </a:rPr>
            </a:br>
            <a:r>
              <a:rPr lang="en-US" sz="2000" dirty="0" smtClean="0">
                <a:solidFill>
                  <a:schemeClr val="accent1">
                    <a:lumMod val="20000"/>
                    <a:lumOff val="80000"/>
                  </a:schemeClr>
                </a:solidFill>
                <a:latin typeface="Calibri"/>
              </a:rPr>
              <a:t/>
            </a:r>
            <a:br>
              <a:rPr lang="en-US" sz="2000" dirty="0" smtClean="0">
                <a:solidFill>
                  <a:schemeClr val="accent1">
                    <a:lumMod val="20000"/>
                    <a:lumOff val="80000"/>
                  </a:schemeClr>
                </a:solidFill>
                <a:latin typeface="Calibri"/>
              </a:rPr>
            </a:br>
            <a:endParaRPr lang="en-US" sz="2000" dirty="0">
              <a:solidFill>
                <a:schemeClr val="accent1">
                  <a:lumMod val="20000"/>
                  <a:lumOff val="80000"/>
                </a:schemeClr>
              </a:solidFill>
              <a:latin typeface="Times New Roman" pitchFamily="18" charset="0"/>
              <a:cs typeface="Times New Roman" pitchFamily="18" charset="0"/>
            </a:endParaRPr>
          </a:p>
        </p:txBody>
      </p:sp>
      <p:sp>
        <p:nvSpPr>
          <p:cNvPr id="3" name="Subtitle 2"/>
          <p:cNvSpPr>
            <a:spLocks noGrp="1"/>
          </p:cNvSpPr>
          <p:nvPr>
            <p:ph type="subTitle" idx="1"/>
          </p:nvPr>
        </p:nvSpPr>
        <p:spPr>
          <a:xfrm>
            <a:off x="381000" y="838200"/>
            <a:ext cx="6379328" cy="671593"/>
          </a:xfrm>
        </p:spPr>
        <p:txBody>
          <a:bodyPr/>
          <a:lstStyle/>
          <a:p>
            <a:pPr algn="l"/>
            <a:r>
              <a:rPr lang="en-US" i="0" dirty="0" smtClean="0">
                <a:latin typeface="Arial Black" pitchFamily="34" charset="0"/>
              </a:rPr>
              <a:t>WHAT IS A RESTRICTIVE COVENANT?</a:t>
            </a:r>
            <a:endParaRPr lang="en-US" i="0" dirty="0">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9064" y="1447800"/>
            <a:ext cx="6379328" cy="3886200"/>
          </a:xfrm>
        </p:spPr>
        <p:txBody>
          <a:bodyPr/>
          <a:lstStyle/>
          <a:p>
            <a:pPr lvl="0" algn="l"/>
            <a:r>
              <a:rPr lang="en-US" sz="2000" b="1" cap="all" dirty="0" smtClean="0">
                <a:solidFill>
                  <a:schemeClr val="accent1">
                    <a:lumMod val="20000"/>
                    <a:lumOff val="80000"/>
                  </a:schemeClr>
                </a:solidFill>
                <a:latin typeface="+mn-lt"/>
              </a:rPr>
              <a:t/>
            </a:r>
            <a:br>
              <a:rPr lang="en-US" sz="2000" b="1" cap="all" dirty="0" smtClean="0">
                <a:solidFill>
                  <a:schemeClr val="accent1">
                    <a:lumMod val="20000"/>
                    <a:lumOff val="80000"/>
                  </a:schemeClr>
                </a:solidFill>
                <a:latin typeface="+mn-lt"/>
              </a:rPr>
            </a:br>
            <a:r>
              <a:rPr lang="en-US" sz="2000" b="1" cap="all" dirty="0" smtClean="0">
                <a:solidFill>
                  <a:schemeClr val="accent1">
                    <a:lumMod val="20000"/>
                    <a:lumOff val="80000"/>
                  </a:schemeClr>
                </a:solidFill>
                <a:latin typeface="+mn-lt"/>
              </a:rPr>
              <a:t>“</a:t>
            </a:r>
            <a:r>
              <a:rPr lang="en-US" sz="1800" cap="none" dirty="0" smtClean="0"/>
              <a:t>During my employment and for a period of two (2) years following voluntary or involuntary termination of employment with the Company, I agree that I will not, directly or indirectly, enter into employment with, perform services for, or obtain any ownership interest in a Competing Business (hereinafter defined) that engages in activity or is located within One Hundred (100) miles of the Company's principal place of business.”</a:t>
            </a:r>
            <a:br>
              <a:rPr lang="en-US" sz="1800" cap="none" dirty="0" smtClean="0"/>
            </a:br>
            <a:r>
              <a:rPr lang="en-US" sz="2400" cap="small" dirty="0" smtClean="0">
                <a:solidFill>
                  <a:schemeClr val="accent1">
                    <a:lumMod val="20000"/>
                    <a:lumOff val="80000"/>
                  </a:schemeClr>
                </a:solidFill>
              </a:rPr>
              <a:t/>
            </a:r>
            <a:br>
              <a:rPr lang="en-US" sz="2400" cap="small" dirty="0" smtClean="0">
                <a:solidFill>
                  <a:schemeClr val="accent1">
                    <a:lumMod val="20000"/>
                    <a:lumOff val="80000"/>
                  </a:schemeClr>
                </a:solidFill>
              </a:rPr>
            </a:br>
            <a:endParaRPr lang="en-US" sz="2400" cap="small" dirty="0">
              <a:solidFill>
                <a:schemeClr val="accent1">
                  <a:lumMod val="20000"/>
                  <a:lumOff val="80000"/>
                </a:schemeClr>
              </a:solidFill>
              <a:latin typeface="+mj-lt"/>
            </a:endParaRPr>
          </a:p>
        </p:txBody>
      </p:sp>
      <p:sp>
        <p:nvSpPr>
          <p:cNvPr id="3" name="Subtitle 2"/>
          <p:cNvSpPr>
            <a:spLocks noGrp="1"/>
          </p:cNvSpPr>
          <p:nvPr>
            <p:ph type="subTitle" idx="1"/>
          </p:nvPr>
        </p:nvSpPr>
        <p:spPr>
          <a:xfrm>
            <a:off x="381000" y="990600"/>
            <a:ext cx="7086600" cy="757098"/>
          </a:xfrm>
        </p:spPr>
        <p:txBody>
          <a:bodyPr/>
          <a:lstStyle/>
          <a:p>
            <a:pPr algn="l"/>
            <a:r>
              <a:rPr lang="en-US" i="0" dirty="0" smtClean="0">
                <a:latin typeface="Arial Black" pitchFamily="34" charset="0"/>
              </a:rPr>
              <a:t>EXAMPLE  - NON-COMPETE AGREEMENT</a:t>
            </a:r>
          </a:p>
          <a:p>
            <a:pPr algn="l"/>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6379328" cy="3152308"/>
          </a:xfrm>
        </p:spPr>
        <p:txBody>
          <a:bodyPr/>
          <a:lstStyle/>
          <a:p>
            <a:pPr algn="l"/>
            <a:r>
              <a:rPr lang="en-US" sz="1800" cap="none" dirty="0" smtClean="0"/>
              <a:t>“For a period of two (2) years following voluntary or involuntary termination of employment with the Company, I agree that I will not, directly or indirectly, Call upon, solicit, divert, take away, accept or conduct any business from or with any current, former or prospective clients, or any of the suppliers or subcontractors, of the Company with whom I have had any business-related contact during my employment with the Company, for the provision of services or products similar to those provided or contemplated to be provided by the Company.”</a:t>
            </a:r>
            <a:endParaRPr lang="en-US" sz="1800" cap="none" dirty="0">
              <a:latin typeface="+mn-lt"/>
            </a:endParaRPr>
          </a:p>
        </p:txBody>
      </p:sp>
      <p:sp>
        <p:nvSpPr>
          <p:cNvPr id="3" name="Subtitle 2"/>
          <p:cNvSpPr>
            <a:spLocks noGrp="1"/>
          </p:cNvSpPr>
          <p:nvPr>
            <p:ph type="subTitle" idx="1"/>
          </p:nvPr>
        </p:nvSpPr>
        <p:spPr>
          <a:xfrm>
            <a:off x="228600" y="838200"/>
            <a:ext cx="6958350" cy="676495"/>
          </a:xfrm>
        </p:spPr>
        <p:txBody>
          <a:bodyPr>
            <a:normAutofit fontScale="70000" lnSpcReduction="20000"/>
          </a:bodyPr>
          <a:lstStyle/>
          <a:p>
            <a:pPr algn="l"/>
            <a:endParaRPr lang="en-US" i="0" dirty="0" smtClean="0">
              <a:latin typeface="Arial Black" pitchFamily="34" charset="0"/>
            </a:endParaRPr>
          </a:p>
          <a:p>
            <a:pPr algn="l"/>
            <a:endParaRPr lang="en-US" i="0" dirty="0" smtClean="0">
              <a:latin typeface="Arial Black" pitchFamily="34" charset="0"/>
            </a:endParaRPr>
          </a:p>
          <a:p>
            <a:pPr algn="l"/>
            <a:r>
              <a:rPr lang="en-US" sz="2600" i="0" dirty="0" smtClean="0">
                <a:latin typeface="Arial Black" pitchFamily="34" charset="0"/>
              </a:rPr>
              <a:t>EXAMPLE  - NON-SOLICTATION AGREEMENT</a:t>
            </a:r>
          </a:p>
          <a:p>
            <a:pPr algn="l"/>
            <a:endParaRPr lang="en-US" i="0" dirty="0">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6379328" cy="3152308"/>
          </a:xfrm>
        </p:spPr>
        <p:txBody>
          <a:bodyPr/>
          <a:lstStyle/>
          <a:p>
            <a:pPr algn="l"/>
            <a:r>
              <a:rPr lang="en-US" sz="1800" cap="none" dirty="0" smtClean="0"/>
              <a:t>“At all times, both during and after my employment, I will keep in confidence and trust all such Proprietary Information.  I will not, at any time, without the Company’s prior written permission, either during or after my employment, disclose any Proprietary Information to anyone outside of the Company, or use or permit to be used any Proprietary Information for any purpose other than the performance of my duties as an employee of the Company.  I will cooperate with the Company and use my best efforts to prevent the unauthorized disclosure or use of any and all Proprietary Information.”</a:t>
            </a:r>
            <a:endParaRPr lang="en-US" sz="1800" cap="none" dirty="0">
              <a:latin typeface="+mn-lt"/>
            </a:endParaRPr>
          </a:p>
        </p:txBody>
      </p:sp>
      <p:sp>
        <p:nvSpPr>
          <p:cNvPr id="3" name="Subtitle 2"/>
          <p:cNvSpPr>
            <a:spLocks noGrp="1"/>
          </p:cNvSpPr>
          <p:nvPr>
            <p:ph type="subTitle" idx="1"/>
          </p:nvPr>
        </p:nvSpPr>
        <p:spPr>
          <a:xfrm>
            <a:off x="228600" y="838200"/>
            <a:ext cx="6958350" cy="676495"/>
          </a:xfrm>
        </p:spPr>
        <p:txBody>
          <a:bodyPr>
            <a:normAutofit fontScale="70000" lnSpcReduction="20000"/>
          </a:bodyPr>
          <a:lstStyle/>
          <a:p>
            <a:pPr algn="l"/>
            <a:endParaRPr lang="en-US" i="0" dirty="0" smtClean="0">
              <a:latin typeface="Arial Black" pitchFamily="34" charset="0"/>
            </a:endParaRPr>
          </a:p>
          <a:p>
            <a:pPr algn="l"/>
            <a:endParaRPr lang="en-US" i="0" dirty="0" smtClean="0">
              <a:latin typeface="Arial Black" pitchFamily="34" charset="0"/>
            </a:endParaRPr>
          </a:p>
          <a:p>
            <a:pPr algn="l"/>
            <a:r>
              <a:rPr lang="en-US" sz="2600" i="0" dirty="0" smtClean="0">
                <a:latin typeface="Arial Black" pitchFamily="34" charset="0"/>
              </a:rPr>
              <a:t>EXAMPLE  - CONFIDENTIALITY AGREEMENT</a:t>
            </a:r>
          </a:p>
          <a:p>
            <a:pPr algn="l"/>
            <a:endParaRPr lang="en-US" i="0" dirty="0">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7467600" cy="685800"/>
          </a:xfrm>
        </p:spPr>
        <p:txBody>
          <a:bodyPr/>
          <a:lstStyle/>
          <a:p>
            <a:pPr algn="r"/>
            <a:r>
              <a:rPr lang="en-US" sz="2800" b="0" dirty="0" smtClean="0">
                <a:latin typeface="Arial Black" pitchFamily="34" charset="0"/>
              </a:rPr>
              <a:t>IMPORTANCE OF RESTRICTIVE COVENANTS</a:t>
            </a:r>
            <a:endParaRPr lang="en-US" sz="2800" b="0" dirty="0">
              <a:latin typeface="Arial Black" pitchFamily="34" charset="0"/>
            </a:endParaRPr>
          </a:p>
        </p:txBody>
      </p:sp>
      <p:sp>
        <p:nvSpPr>
          <p:cNvPr id="3" name="Content Placeholder 2"/>
          <p:cNvSpPr>
            <a:spLocks noGrp="1"/>
          </p:cNvSpPr>
          <p:nvPr>
            <p:ph idx="1"/>
          </p:nvPr>
        </p:nvSpPr>
        <p:spPr>
          <a:xfrm>
            <a:off x="457200" y="1981200"/>
            <a:ext cx="7848600" cy="3974532"/>
          </a:xfrm>
        </p:spPr>
        <p:txBody>
          <a:bodyPr>
            <a:normAutofit fontScale="92500"/>
          </a:bodyPr>
          <a:lstStyle/>
          <a:p>
            <a:pPr>
              <a:buFont typeface="Arial" pitchFamily="34" charset="0"/>
              <a:buChar char="•"/>
            </a:pPr>
            <a:r>
              <a:rPr lang="en-US" cap="small" dirty="0" smtClean="0"/>
              <a:t> </a:t>
            </a:r>
            <a:r>
              <a:rPr lang="en-US" sz="3600" cap="small" dirty="0" smtClean="0">
                <a:latin typeface="+mn-lt"/>
              </a:rPr>
              <a:t>Retention is a major issue for employers</a:t>
            </a:r>
          </a:p>
          <a:p>
            <a:pPr lvl="1">
              <a:buFont typeface="Wingdings" pitchFamily="2" charset="2"/>
              <a:buChar char="v"/>
            </a:pPr>
            <a:r>
              <a:rPr lang="en-US" sz="3200" cap="small" dirty="0" smtClean="0">
                <a:latin typeface="+mn-lt"/>
              </a:rPr>
              <a:t>     </a:t>
            </a:r>
            <a:r>
              <a:rPr lang="en-US" sz="3200" cap="small" dirty="0" smtClean="0">
                <a:solidFill>
                  <a:srgbClr val="00B0F0"/>
                </a:solidFill>
                <a:latin typeface="+mn-lt"/>
              </a:rPr>
              <a:t>33% of New Hires Quit within Six Months</a:t>
            </a:r>
          </a:p>
          <a:p>
            <a:pPr lvl="1">
              <a:buFont typeface="Wingdings" pitchFamily="2" charset="2"/>
              <a:buChar char="v"/>
            </a:pPr>
            <a:r>
              <a:rPr lang="en-US" sz="3200" cap="small" dirty="0" smtClean="0">
                <a:solidFill>
                  <a:srgbClr val="00B0F0"/>
                </a:solidFill>
                <a:latin typeface="+mn-lt"/>
              </a:rPr>
              <a:t>     35% of Employees are Looking for New 			Jobs</a:t>
            </a:r>
          </a:p>
          <a:p>
            <a:pPr lvl="1">
              <a:buFont typeface="Wingdings" pitchFamily="2" charset="2"/>
              <a:buChar char="v"/>
            </a:pPr>
            <a:r>
              <a:rPr lang="en-US" sz="3200" cap="small" dirty="0" smtClean="0">
                <a:solidFill>
                  <a:srgbClr val="00B0F0"/>
                </a:solidFill>
                <a:latin typeface="+mn-lt"/>
              </a:rPr>
              <a:t>     Nearly 50% of Employees would take a new 		job for a nominal pay increase</a:t>
            </a:r>
          </a:p>
          <a:p>
            <a:pPr lvl="1">
              <a:buFont typeface="Wingdings" pitchFamily="2" charset="2"/>
              <a:buChar char="v"/>
            </a:pPr>
            <a:r>
              <a:rPr lang="en-US" sz="3200" cap="small" dirty="0" smtClean="0">
                <a:solidFill>
                  <a:srgbClr val="00B0F0"/>
                </a:solidFill>
                <a:latin typeface="+mn-lt"/>
              </a:rPr>
              <a:t>     </a:t>
            </a:r>
            <a:r>
              <a:rPr lang="en-US" sz="3000" cap="small" dirty="0" smtClean="0">
                <a:solidFill>
                  <a:srgbClr val="00B0F0"/>
                </a:solidFill>
                <a:latin typeface="+mn-lt"/>
              </a:rPr>
              <a:t>25% of Employees are High-Retentions Risks</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7467600" cy="685800"/>
          </a:xfrm>
        </p:spPr>
        <p:txBody>
          <a:bodyPr/>
          <a:lstStyle/>
          <a:p>
            <a:pPr algn="r"/>
            <a:r>
              <a:rPr lang="en-US" sz="2800" b="0" dirty="0" smtClean="0">
                <a:latin typeface="Arial Black" pitchFamily="34" charset="0"/>
              </a:rPr>
              <a:t>IMPORTANCE OF RESTRICTIVE COVENANTS</a:t>
            </a:r>
            <a:endParaRPr lang="en-US" sz="2800" b="0" dirty="0">
              <a:latin typeface="Arial Black" pitchFamily="34" charset="0"/>
            </a:endParaRPr>
          </a:p>
        </p:txBody>
      </p:sp>
      <p:sp>
        <p:nvSpPr>
          <p:cNvPr id="3" name="Content Placeholder 2"/>
          <p:cNvSpPr>
            <a:spLocks noGrp="1"/>
          </p:cNvSpPr>
          <p:nvPr>
            <p:ph idx="1"/>
          </p:nvPr>
        </p:nvSpPr>
        <p:spPr>
          <a:xfrm>
            <a:off x="457200" y="1981200"/>
            <a:ext cx="7848600" cy="3974532"/>
          </a:xfrm>
        </p:spPr>
        <p:txBody>
          <a:bodyPr>
            <a:normAutofit fontScale="92500" lnSpcReduction="20000"/>
          </a:bodyPr>
          <a:lstStyle/>
          <a:p>
            <a:pPr>
              <a:buFont typeface="Arial" pitchFamily="34" charset="0"/>
              <a:buChar char="•"/>
            </a:pPr>
            <a:r>
              <a:rPr lang="en-US" cap="small" dirty="0" smtClean="0"/>
              <a:t> </a:t>
            </a:r>
            <a:r>
              <a:rPr lang="en-US" sz="3600" cap="small" dirty="0" smtClean="0">
                <a:latin typeface="+mn-lt"/>
              </a:rPr>
              <a:t>Retention is a major issue for employers</a:t>
            </a:r>
          </a:p>
          <a:p>
            <a:pPr lvl="1">
              <a:buFont typeface="Wingdings" pitchFamily="2" charset="2"/>
              <a:buChar char="v"/>
            </a:pPr>
            <a:r>
              <a:rPr lang="en-US" sz="3200" cap="small" dirty="0" smtClean="0">
                <a:latin typeface="+mn-lt"/>
              </a:rPr>
              <a:t>     </a:t>
            </a:r>
            <a:r>
              <a:rPr lang="en-US" sz="3200" cap="small" dirty="0" smtClean="0">
                <a:solidFill>
                  <a:srgbClr val="00B0F0"/>
                </a:solidFill>
                <a:latin typeface="+mn-lt"/>
              </a:rPr>
              <a:t>93% of </a:t>
            </a:r>
            <a:r>
              <a:rPr lang="en-US" sz="3200" cap="small" dirty="0" err="1" smtClean="0">
                <a:solidFill>
                  <a:srgbClr val="00B0F0"/>
                </a:solidFill>
                <a:latin typeface="+mn-lt"/>
              </a:rPr>
              <a:t>Millenials</a:t>
            </a:r>
            <a:r>
              <a:rPr lang="en-US" sz="3200" cap="small" dirty="0" smtClean="0">
                <a:solidFill>
                  <a:srgbClr val="00B0F0"/>
                </a:solidFill>
                <a:latin typeface="+mn-lt"/>
              </a:rPr>
              <a:t> will leave for “role” 			changes</a:t>
            </a:r>
          </a:p>
          <a:p>
            <a:pPr lvl="1">
              <a:buFont typeface="Wingdings" pitchFamily="2" charset="2"/>
              <a:buChar char="v"/>
            </a:pPr>
            <a:r>
              <a:rPr lang="en-US" sz="3200" cap="small" dirty="0" smtClean="0">
                <a:solidFill>
                  <a:srgbClr val="00B0F0"/>
                </a:solidFill>
                <a:latin typeface="+mn-lt"/>
              </a:rPr>
              <a:t>     70% of High Retention Risk Employees 			believe they must leave to advance 			careers</a:t>
            </a:r>
          </a:p>
          <a:p>
            <a:pPr lvl="1">
              <a:buFont typeface="Wingdings" pitchFamily="2" charset="2"/>
              <a:buChar char="v"/>
            </a:pPr>
            <a:r>
              <a:rPr lang="en-US" sz="3200" cap="small" dirty="0" smtClean="0">
                <a:solidFill>
                  <a:srgbClr val="00B0F0"/>
                </a:solidFill>
                <a:latin typeface="+mn-lt"/>
              </a:rPr>
              <a:t>     $11.0 Billion lost annually to employee 			turnover</a:t>
            </a:r>
          </a:p>
          <a:p>
            <a:pPr lvl="1">
              <a:buFont typeface="Wingdings" pitchFamily="2" charset="2"/>
              <a:buChar char="v"/>
            </a:pPr>
            <a:r>
              <a:rPr lang="en-US" sz="3200" cap="small" dirty="0" smtClean="0">
                <a:solidFill>
                  <a:srgbClr val="00B0F0"/>
                </a:solidFill>
                <a:latin typeface="+mn-lt"/>
              </a:rPr>
              <a:t>     </a:t>
            </a:r>
            <a:r>
              <a:rPr lang="en-US" sz="3000" cap="small" dirty="0" smtClean="0">
                <a:solidFill>
                  <a:srgbClr val="00B0F0"/>
                </a:solidFill>
                <a:latin typeface="+mn-lt"/>
              </a:rPr>
              <a:t>Ease of Transition has flattened the market</a:t>
            </a:r>
            <a:endParaRPr lang="en-US" sz="2600" cap="small" dirty="0" smtClean="0">
              <a:solidFill>
                <a:srgbClr val="00B0F0"/>
              </a:solidFill>
              <a:latin typeface="+mn-lt"/>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2400" b="0" dirty="0" smtClean="0">
                <a:latin typeface="Arial Black" pitchFamily="34" charset="0"/>
              </a:rPr>
              <a:t>IMPORTANCE OF RESTRICTIVE COVENANTS</a:t>
            </a:r>
            <a:endParaRPr lang="en-US" sz="2400" dirty="0">
              <a:latin typeface="Arial Black" pitchFamily="34" charset="0"/>
            </a:endParaRPr>
          </a:p>
        </p:txBody>
      </p:sp>
      <p:sp>
        <p:nvSpPr>
          <p:cNvPr id="3" name="Content Placeholder 2"/>
          <p:cNvSpPr>
            <a:spLocks noGrp="1"/>
          </p:cNvSpPr>
          <p:nvPr>
            <p:ph idx="1"/>
          </p:nvPr>
        </p:nvSpPr>
        <p:spPr>
          <a:xfrm>
            <a:off x="457200" y="2133600"/>
            <a:ext cx="7467600" cy="3809999"/>
          </a:xfrm>
        </p:spPr>
        <p:txBody>
          <a:bodyPr>
            <a:normAutofit fontScale="85000" lnSpcReduction="10000"/>
          </a:bodyPr>
          <a:lstStyle/>
          <a:p>
            <a:pPr>
              <a:buFont typeface="Arial" pitchFamily="34" charset="0"/>
              <a:buChar char="•"/>
            </a:pPr>
            <a:r>
              <a:rPr lang="en-US" cap="small" dirty="0" smtClean="0"/>
              <a:t> </a:t>
            </a:r>
            <a:r>
              <a:rPr lang="en-US" sz="3600" cap="small" dirty="0" smtClean="0">
                <a:latin typeface="+mj-lt"/>
              </a:rPr>
              <a:t>Employee Retention Costs</a:t>
            </a:r>
          </a:p>
          <a:p>
            <a:pPr lvl="1">
              <a:buFont typeface="Wingdings" pitchFamily="2" charset="2"/>
              <a:buChar char="v"/>
            </a:pPr>
            <a:r>
              <a:rPr lang="en-US" sz="3200" cap="small" dirty="0" smtClean="0">
                <a:latin typeface="+mj-lt"/>
              </a:rPr>
              <a:t>     </a:t>
            </a:r>
            <a:r>
              <a:rPr lang="en-US" sz="3200" cap="small" dirty="0" smtClean="0">
                <a:solidFill>
                  <a:srgbClr val="00B0F0"/>
                </a:solidFill>
                <a:latin typeface="+mj-lt"/>
              </a:rPr>
              <a:t>The Cost of Recruiting</a:t>
            </a:r>
          </a:p>
          <a:p>
            <a:pPr lvl="4">
              <a:buFont typeface="Wingdings" pitchFamily="2" charset="2"/>
              <a:buChar char="v"/>
            </a:pPr>
            <a:r>
              <a:rPr lang="en-US" sz="2400" cap="small" dirty="0" smtClean="0">
                <a:solidFill>
                  <a:srgbClr val="00B0F0"/>
                </a:solidFill>
                <a:latin typeface="+mj-lt"/>
              </a:rPr>
              <a:t> $3,500 for $8/hr position</a:t>
            </a:r>
          </a:p>
          <a:p>
            <a:pPr lvl="4">
              <a:buNone/>
            </a:pPr>
            <a:endParaRPr lang="en-US" sz="2400" cap="small" dirty="0" smtClean="0">
              <a:solidFill>
                <a:srgbClr val="00B0F0"/>
              </a:solidFill>
              <a:latin typeface="+mj-lt"/>
            </a:endParaRPr>
          </a:p>
          <a:p>
            <a:pPr lvl="1">
              <a:buFont typeface="Wingdings" pitchFamily="2" charset="2"/>
              <a:buChar char="v"/>
            </a:pPr>
            <a:r>
              <a:rPr lang="en-US" sz="3200" cap="small" dirty="0" smtClean="0">
                <a:solidFill>
                  <a:srgbClr val="00B0F0"/>
                </a:solidFill>
                <a:latin typeface="+mj-lt"/>
              </a:rPr>
              <a:t>     The Cost of Training</a:t>
            </a:r>
          </a:p>
          <a:p>
            <a:pPr lvl="4">
              <a:buFont typeface="Wingdings" pitchFamily="2" charset="2"/>
              <a:buChar char="v"/>
            </a:pPr>
            <a:r>
              <a:rPr lang="en-US" sz="2400" cap="small" dirty="0" smtClean="0">
                <a:solidFill>
                  <a:srgbClr val="00B0F0"/>
                </a:solidFill>
                <a:latin typeface="+mj-lt"/>
              </a:rPr>
              <a:t> Average of 40 hrs of training per year</a:t>
            </a:r>
          </a:p>
          <a:p>
            <a:pPr lvl="4">
              <a:buNone/>
            </a:pPr>
            <a:r>
              <a:rPr lang="en-US" sz="2400" cap="small" dirty="0" smtClean="0">
                <a:solidFill>
                  <a:srgbClr val="00B0F0"/>
                </a:solidFill>
                <a:latin typeface="+mj-lt"/>
              </a:rPr>
              <a:t>	  </a:t>
            </a:r>
          </a:p>
          <a:p>
            <a:pPr lvl="1">
              <a:buFont typeface="Wingdings" pitchFamily="2" charset="2"/>
              <a:buChar char="v"/>
            </a:pPr>
            <a:r>
              <a:rPr lang="en-US" sz="3200" cap="small" dirty="0" smtClean="0">
                <a:solidFill>
                  <a:srgbClr val="00B0F0"/>
                </a:solidFill>
                <a:latin typeface="+mj-lt"/>
              </a:rPr>
              <a:t>     The Break-Even Point</a:t>
            </a:r>
          </a:p>
          <a:p>
            <a:pPr lvl="4">
              <a:buFont typeface="Wingdings" pitchFamily="2" charset="2"/>
              <a:buChar char="v"/>
            </a:pPr>
            <a:r>
              <a:rPr lang="en-US" sz="2000" cap="small" dirty="0" smtClean="0">
                <a:solidFill>
                  <a:srgbClr val="00B0F0"/>
                </a:solidFill>
                <a:latin typeface="+mj-lt"/>
              </a:rPr>
              <a:t> </a:t>
            </a:r>
            <a:r>
              <a:rPr lang="en-US" sz="2400" cap="small" dirty="0" smtClean="0">
                <a:solidFill>
                  <a:srgbClr val="00B0F0"/>
                </a:solidFill>
                <a:latin typeface="+mj-lt"/>
              </a:rPr>
              <a:t>5-6 Months before New Hire Reaches Full productivity</a:t>
            </a:r>
            <a:endParaRPr lang="en-US" sz="2400" cap="small" dirty="0" smtClean="0">
              <a:solidFill>
                <a:schemeClr val="tx2">
                  <a:lumMod val="75000"/>
                </a:schemeClr>
              </a:solidFill>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larkPThem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Expo">
      <a:majorFont>
        <a:latin typeface="Calibri"/>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ClarkPTheme</Template>
  <TotalTime>813</TotalTime>
  <Words>874</Words>
  <Application>Microsoft Macintosh PowerPoint</Application>
  <PresentationFormat>On-screen Show (4:3)</PresentationFormat>
  <Paragraphs>123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ClarkPTheme</vt:lpstr>
      <vt:lpstr>USING Restrictive COVENANTS TO BENEFIT RETENTION  Daniel E. Harrell Employment Litigator </vt:lpstr>
      <vt:lpstr> Examples of Restrictive Covenants  Importance for Retention Purposes  Parameters for Restrictions  Enforcement  Questions   </vt:lpstr>
      <vt:lpstr> Non-Compete Agreements  Non-Solicitation Agreements  Confidentiality Agreements  Intellectual Property Agreement  Any other Restriction on Post-Employment activity   </vt:lpstr>
      <vt:lpstr> “During my employment and for a period of two (2) years following voluntary or involuntary termination of employment with the Company, I agree that I will not, directly or indirectly, enter into employment with, perform services for, or obtain any ownership interest in a Competing Business (hereinafter defined) that engages in activity or is located within One Hundred (100) miles of the Company's principal place of business.”  </vt:lpstr>
      <vt:lpstr>“For a period of two (2) years following voluntary or involuntary termination of employment with the Company, I agree that I will not, directly or indirectly, Call upon, solicit, divert, take away, accept or conduct any business from or with any current, former or prospective clients, or any of the suppliers or subcontractors, of the Company with whom I have had any business-related contact during my employment with the Company, for the provision of services or products similar to those provided or contemplated to be provided by the Company.”</vt:lpstr>
      <vt:lpstr>“At all times, both during and after my employment, I will keep in confidence and trust all such Proprietary Information.  I will not, at any time, without the Company’s prior written permission, either during or after my employment, disclose any Proprietary Information to anyone outside of the Company, or use or permit to be used any Proprietary Information for any purpose other than the performance of my duties as an employee of the Company.  I will cooperate with the Company and use my best efforts to prevent the unauthorized disclosure or use of any and all Proprietary Information.”</vt:lpstr>
      <vt:lpstr>IMPORTANCE OF RESTRICTIVE COVENANTS</vt:lpstr>
      <vt:lpstr>IMPORTANCE OF RESTRICTIVE COVENANTS</vt:lpstr>
      <vt:lpstr>IMPORTANCE OF RESTRICTIVE COVENANTS</vt:lpstr>
      <vt:lpstr>IMPORTANCE OF RESTRICTIVE COVENANTS</vt:lpstr>
      <vt:lpstr>Parameters for Restrictions</vt:lpstr>
      <vt:lpstr>“Legitimate Business Interests”</vt:lpstr>
      <vt:lpstr>“Legitimate Business Interests”</vt:lpstr>
      <vt:lpstr>Temporal and  Geographical Scope</vt:lpstr>
      <vt:lpstr>Enforcement of Restrictive covenants</vt:lpstr>
      <vt:lpstr>Enforcement of Restrictive covenants</vt:lpstr>
      <vt:lpstr>Enforcement of Restrictive covenants</vt:lpstr>
      <vt:lpstr>Enforcement of Restrictive covenants</vt:lpstr>
      <vt:lpstr>Enforcement of Restrictive covenants</vt:lpstr>
      <vt:lpstr>Enforcement of Restrictive covenants</vt:lpstr>
      <vt:lpstr>SUMMATION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nwilliams</dc:creator>
  <cp:lastModifiedBy>Daniel Harrell</cp:lastModifiedBy>
  <cp:revision>81</cp:revision>
  <dcterms:created xsi:type="dcterms:W3CDTF">2016-02-17T22:33:26Z</dcterms:created>
  <dcterms:modified xsi:type="dcterms:W3CDTF">2016-10-12T15:14:39Z</dcterms:modified>
</cp:coreProperties>
</file>